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99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B83ECE-8155-4DCF-BFBD-853361C6B07F}" type="datetimeFigureOut">
              <a:rPr lang="ar-IQ" smtClean="0"/>
              <a:t>23/03/1439</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C918DDC-C3CE-49A5-A43C-558ED8B1BAC7}" type="slidenum">
              <a:rPr lang="ar-IQ" smtClean="0"/>
              <a:t>‹#›</a:t>
            </a:fld>
            <a:endParaRPr lang="ar-IQ" dirty="0"/>
          </a:p>
        </p:txBody>
      </p:sp>
    </p:spTree>
    <p:extLst>
      <p:ext uri="{BB962C8B-B14F-4D97-AF65-F5344CB8AC3E}">
        <p14:creationId xmlns:p14="http://schemas.microsoft.com/office/powerpoint/2010/main" val="765264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357916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213630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237686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65508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14807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294066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45735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173018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21104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2582226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CD7481-140E-4FF7-8DD6-AA9E6A7E6B00}" type="datetimeFigureOut">
              <a:rPr lang="ar-IQ" smtClean="0"/>
              <a:t>23/03/1439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19286D0-10A1-4887-B060-D9FE92CE2B13}" type="slidenum">
              <a:rPr lang="ar-IQ" smtClean="0"/>
              <a:t>‹#›</a:t>
            </a:fld>
            <a:endParaRPr lang="ar-IQ" dirty="0"/>
          </a:p>
        </p:txBody>
      </p:sp>
    </p:spTree>
    <p:extLst>
      <p:ext uri="{BB962C8B-B14F-4D97-AF65-F5344CB8AC3E}">
        <p14:creationId xmlns:p14="http://schemas.microsoft.com/office/powerpoint/2010/main" val="426371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CD7481-140E-4FF7-8DD6-AA9E6A7E6B00}" type="datetimeFigureOut">
              <a:rPr lang="ar-IQ" smtClean="0"/>
              <a:t>23/03/1439</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9286D0-10A1-4887-B060-D9FE92CE2B13}" type="slidenum">
              <a:rPr lang="ar-IQ" smtClean="0"/>
              <a:t>‹#›</a:t>
            </a:fld>
            <a:endParaRPr lang="ar-IQ" dirty="0"/>
          </a:p>
        </p:txBody>
      </p:sp>
    </p:spTree>
    <p:extLst>
      <p:ext uri="{BB962C8B-B14F-4D97-AF65-F5344CB8AC3E}">
        <p14:creationId xmlns:p14="http://schemas.microsoft.com/office/powerpoint/2010/main" val="423255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5"/>
            <a:ext cx="7772400" cy="211566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sz="7200" dirty="0" smtClean="0">
                <a:solidFill>
                  <a:schemeClr val="accent2"/>
                </a:solidFill>
              </a:rPr>
              <a:t>تعديل السلوك المعرفي</a:t>
            </a:r>
            <a:br>
              <a:rPr lang="ar-IQ" sz="7200" dirty="0" smtClean="0">
                <a:solidFill>
                  <a:schemeClr val="accent2"/>
                </a:solidFill>
              </a:rPr>
            </a:br>
            <a:r>
              <a:rPr lang="en-US" sz="5300" dirty="0" smtClean="0">
                <a:solidFill>
                  <a:schemeClr val="accent2"/>
                </a:solidFill>
              </a:rPr>
              <a:t>Cognitive Behavior Modification</a:t>
            </a:r>
            <a:endParaRPr lang="ar-IQ" sz="5300" dirty="0">
              <a:solidFill>
                <a:schemeClr val="accent2"/>
              </a:solidFill>
            </a:endParaRPr>
          </a:p>
        </p:txBody>
      </p:sp>
      <p:sp>
        <p:nvSpPr>
          <p:cNvPr id="3" name="عنوان فرعي 2"/>
          <p:cNvSpPr>
            <a:spLocks noGrp="1"/>
          </p:cNvSpPr>
          <p:nvPr>
            <p:ph type="subTitle" idx="1"/>
          </p:nvPr>
        </p:nvSpPr>
        <p:spPr>
          <a:xfrm>
            <a:off x="971600" y="4077072"/>
            <a:ext cx="6423487" cy="206998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ar-IQ" dirty="0" smtClean="0">
              <a:solidFill>
                <a:schemeClr val="tx1"/>
              </a:solidFill>
            </a:endParaRPr>
          </a:p>
          <a:p>
            <a:r>
              <a:rPr lang="ar-IQ" dirty="0" smtClean="0">
                <a:solidFill>
                  <a:schemeClr val="tx1"/>
                </a:solidFill>
              </a:rPr>
              <a:t>مدرس المادة </a:t>
            </a:r>
          </a:p>
          <a:p>
            <a:r>
              <a:rPr lang="ar-IQ" dirty="0" err="1" smtClean="0">
                <a:solidFill>
                  <a:schemeClr val="tx1"/>
                </a:solidFill>
              </a:rPr>
              <a:t>أ.م.د.سناء</a:t>
            </a:r>
            <a:r>
              <a:rPr lang="ar-IQ" dirty="0" smtClean="0">
                <a:solidFill>
                  <a:schemeClr val="tx1"/>
                </a:solidFill>
              </a:rPr>
              <a:t> عبد الزهرة الجمعان</a:t>
            </a:r>
          </a:p>
          <a:p>
            <a:r>
              <a:rPr lang="ar-IQ" dirty="0">
                <a:solidFill>
                  <a:schemeClr val="tx1"/>
                </a:solidFill>
              </a:rPr>
              <a:t> </a:t>
            </a:r>
            <a:endParaRPr lang="ar-IQ" dirty="0" smtClean="0">
              <a:solidFill>
                <a:schemeClr val="tx1"/>
              </a:solidFill>
            </a:endParaRPr>
          </a:p>
          <a:p>
            <a:r>
              <a:rPr lang="ar-IQ" dirty="0" smtClean="0">
                <a:solidFill>
                  <a:schemeClr val="tx1"/>
                </a:solidFill>
              </a:rPr>
              <a:t>أعداد طالبة الدكتوراه </a:t>
            </a:r>
          </a:p>
          <a:p>
            <a:r>
              <a:rPr lang="ar-IQ" dirty="0" smtClean="0">
                <a:solidFill>
                  <a:schemeClr val="tx1"/>
                </a:solidFill>
              </a:rPr>
              <a:t>إنصاف موسى جابر</a:t>
            </a:r>
          </a:p>
          <a:p>
            <a:endParaRPr lang="ar-IQ" dirty="0" smtClean="0">
              <a:solidFill>
                <a:schemeClr val="tx1"/>
              </a:solidFill>
            </a:endParaRPr>
          </a:p>
          <a:p>
            <a:endParaRPr lang="ar-IQ" dirty="0" smtClean="0">
              <a:solidFill>
                <a:schemeClr val="tx1"/>
              </a:solidFill>
            </a:endParaRPr>
          </a:p>
          <a:p>
            <a:endParaRPr lang="ar-IQ" dirty="0">
              <a:solidFill>
                <a:schemeClr val="tx1"/>
              </a:solidFill>
            </a:endParaRPr>
          </a:p>
        </p:txBody>
      </p:sp>
    </p:spTree>
    <p:extLst>
      <p:ext uri="{BB962C8B-B14F-4D97-AF65-F5344CB8AC3E}">
        <p14:creationId xmlns:p14="http://schemas.microsoft.com/office/powerpoint/2010/main" val="187694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solidFill>
                  <a:srgbClr val="FF0000"/>
                </a:solidFill>
              </a:rPr>
              <a:t>استراتيجية العلاج عند اليس : </a:t>
            </a:r>
            <a:endParaRPr lang="ar-IQ"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2800" dirty="0" smtClean="0"/>
              <a:t>فحص وتحري الأفكار اللاعقلانية لدى المسترشد .</a:t>
            </a:r>
          </a:p>
          <a:p>
            <a:r>
              <a:rPr lang="ar-IQ" sz="2800" dirty="0" smtClean="0"/>
              <a:t>هزم الافكار اللاعقلانية من خلال استخدام أسلوب المجادلة والمناقشة المنطقية .</a:t>
            </a:r>
          </a:p>
          <a:p>
            <a:r>
              <a:rPr lang="ar-IQ" sz="2800" dirty="0" err="1" smtClean="0"/>
              <a:t>أكساب</a:t>
            </a:r>
            <a:r>
              <a:rPr lang="ar-IQ" sz="2800" dirty="0" smtClean="0"/>
              <a:t> الفرد مهارات التفكير الفعالة أو العقلانية للوقاية من المشكلات المستقبلية ولضمان استمرار نواتج العلاج الإيجابية .</a:t>
            </a:r>
            <a:endParaRPr lang="ar-IQ" sz="2800" dirty="0"/>
          </a:p>
        </p:txBody>
      </p:sp>
    </p:spTree>
    <p:extLst>
      <p:ext uri="{BB962C8B-B14F-4D97-AF65-F5344CB8AC3E}">
        <p14:creationId xmlns:p14="http://schemas.microsoft.com/office/powerpoint/2010/main" val="2317799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2</a:t>
            </a:r>
            <a:r>
              <a:rPr lang="ar-IQ" sz="4000" dirty="0" smtClean="0">
                <a:solidFill>
                  <a:srgbClr val="FF0000"/>
                </a:solidFill>
              </a:rPr>
              <a:t>- العلاج المعرفي ( </a:t>
            </a:r>
            <a:r>
              <a:rPr lang="en-US" sz="4000" dirty="0" smtClean="0">
                <a:solidFill>
                  <a:srgbClr val="FF0000"/>
                </a:solidFill>
              </a:rPr>
              <a:t>Cognitive Therapy</a:t>
            </a:r>
            <a:r>
              <a:rPr lang="ar-IQ" sz="4000" dirty="0" smtClean="0">
                <a:solidFill>
                  <a:srgbClr val="FF0000"/>
                </a:solidFill>
              </a:rPr>
              <a:t>)</a:t>
            </a:r>
            <a:r>
              <a:rPr lang="en-US" dirty="0" smtClean="0">
                <a:solidFill>
                  <a:srgbClr val="FF0000"/>
                </a:solidFill>
              </a:rPr>
              <a:t> </a:t>
            </a:r>
            <a:endParaRPr lang="ar-IQ" dirty="0">
              <a:solidFill>
                <a:srgbClr val="FF0000"/>
              </a:solidFill>
            </a:endParaRPr>
          </a:p>
        </p:txBody>
      </p:sp>
      <p:sp>
        <p:nvSpPr>
          <p:cNvPr id="3" name="عنصر نائب للمحتوى 2"/>
          <p:cNvSpPr>
            <a:spLocks noGrp="1"/>
          </p:cNvSpPr>
          <p:nvPr>
            <p:ph idx="1"/>
          </p:nvPr>
        </p:nvSpPr>
        <p:spPr>
          <a:xfrm>
            <a:off x="467544" y="1787801"/>
            <a:ext cx="8229600" cy="452596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a:buNone/>
            </a:pPr>
            <a:r>
              <a:rPr lang="en-US" sz="2800" dirty="0" smtClean="0"/>
              <a:t>  </a:t>
            </a:r>
            <a:r>
              <a:rPr lang="ar-IQ" sz="2800" dirty="0" smtClean="0"/>
              <a:t> </a:t>
            </a:r>
            <a:r>
              <a:rPr lang="ar-IQ" sz="3000" dirty="0" smtClean="0"/>
              <a:t>- طور العلاج المعرفي  من قبل (بيك </a:t>
            </a:r>
            <a:r>
              <a:rPr lang="en-US" sz="3000" dirty="0" smtClean="0"/>
              <a:t>Beck</a:t>
            </a:r>
            <a:r>
              <a:rPr lang="ar-IQ" sz="3000" dirty="0" smtClean="0"/>
              <a:t>) .</a:t>
            </a:r>
          </a:p>
          <a:p>
            <a:pPr marL="0" indent="0" algn="just">
              <a:buNone/>
            </a:pPr>
            <a:r>
              <a:rPr lang="ar-IQ" sz="3000" dirty="0"/>
              <a:t> </a:t>
            </a:r>
            <a:r>
              <a:rPr lang="ar-IQ" sz="3000" dirty="0" smtClean="0"/>
              <a:t>   </a:t>
            </a:r>
            <a:r>
              <a:rPr lang="ar-IQ" sz="3000" dirty="0" smtClean="0">
                <a:solidFill>
                  <a:srgbClr val="0070C0"/>
                </a:solidFill>
              </a:rPr>
              <a:t> فكرة النظرية :- </a:t>
            </a:r>
          </a:p>
          <a:p>
            <a:pPr marL="0" indent="0" algn="just">
              <a:buNone/>
            </a:pPr>
            <a:r>
              <a:rPr lang="ar-IQ" sz="3000" dirty="0">
                <a:solidFill>
                  <a:schemeClr val="tx1"/>
                </a:solidFill>
              </a:rPr>
              <a:t> </a:t>
            </a:r>
            <a:r>
              <a:rPr lang="ar-IQ" sz="3000" dirty="0" smtClean="0">
                <a:solidFill>
                  <a:schemeClr val="tx1"/>
                </a:solidFill>
              </a:rPr>
              <a:t>  (التركيز على دور نظام المعتقدات والتفكير, في التأثير على السلوك والانفعالات) .  </a:t>
            </a:r>
            <a:r>
              <a:rPr lang="ar-IQ" sz="2800" dirty="0" smtClean="0">
                <a:solidFill>
                  <a:schemeClr val="tx1"/>
                </a:solidFill>
              </a:rPr>
              <a:t>  </a:t>
            </a:r>
          </a:p>
          <a:p>
            <a:pPr marL="0" indent="0" algn="just">
              <a:buNone/>
            </a:pPr>
            <a:r>
              <a:rPr lang="ar-IQ" sz="2800" dirty="0">
                <a:solidFill>
                  <a:schemeClr val="tx1"/>
                </a:solidFill>
              </a:rPr>
              <a:t> </a:t>
            </a:r>
            <a:r>
              <a:rPr lang="ar-IQ" sz="2800" dirty="0" smtClean="0">
                <a:solidFill>
                  <a:schemeClr val="tx1"/>
                </a:solidFill>
              </a:rPr>
              <a:t>   </a:t>
            </a:r>
            <a:endParaRPr lang="ar-IQ" sz="2800" dirty="0" smtClean="0">
              <a:solidFill>
                <a:srgbClr val="0070C0"/>
              </a:solidFill>
            </a:endParaRPr>
          </a:p>
          <a:p>
            <a:pPr marL="0" indent="0" algn="just">
              <a:buNone/>
            </a:pPr>
            <a:r>
              <a:rPr lang="ar-IQ" sz="2800" dirty="0">
                <a:solidFill>
                  <a:srgbClr val="0070C0"/>
                </a:solidFill>
              </a:rPr>
              <a:t> </a:t>
            </a:r>
            <a:endParaRPr lang="ar-IQ" sz="2800" dirty="0" smtClean="0">
              <a:solidFill>
                <a:srgbClr val="0070C0"/>
              </a:solidFill>
            </a:endParaRPr>
          </a:p>
          <a:p>
            <a:pPr marL="0" indent="0" algn="just">
              <a:buNone/>
            </a:pPr>
            <a:r>
              <a:rPr lang="ar-IQ" sz="2800" dirty="0">
                <a:solidFill>
                  <a:srgbClr val="0070C0"/>
                </a:solidFill>
              </a:rPr>
              <a:t> </a:t>
            </a:r>
            <a:r>
              <a:rPr lang="ar-IQ" sz="2800" dirty="0" smtClean="0"/>
              <a:t> </a:t>
            </a:r>
            <a:endParaRPr lang="en-US" sz="2800" dirty="0" smtClean="0"/>
          </a:p>
        </p:txBody>
      </p:sp>
    </p:spTree>
    <p:extLst>
      <p:ext uri="{BB962C8B-B14F-4D97-AF65-F5344CB8AC3E}">
        <p14:creationId xmlns:p14="http://schemas.microsoft.com/office/powerpoint/2010/main" val="392043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افتراضات النظرية :- </a:t>
            </a:r>
            <a:endParaRPr lang="ar-IQ" dirty="0">
              <a:solidFill>
                <a:srgbClr val="FF0000"/>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ar-IQ" sz="2800" dirty="0" smtClean="0"/>
              <a:t>1- هناك أسباب متعددة للاضطرابات ( نفسية , اجتماعية ,بيولوجية).</a:t>
            </a:r>
          </a:p>
          <a:p>
            <a:pPr algn="just"/>
            <a:r>
              <a:rPr lang="ar-IQ" sz="2800" dirty="0" smtClean="0"/>
              <a:t>2- يتبع سلوك الافراد طرق التفكير والأدراك والمعالجات المعرفية التي يقوم بها الأفراد .</a:t>
            </a:r>
          </a:p>
          <a:p>
            <a:pPr algn="just"/>
            <a:r>
              <a:rPr lang="ar-IQ" sz="2800" dirty="0" smtClean="0"/>
              <a:t>3- تلعب خبرات الطفولة دوراً في التأثير على اكتساب الأفكار والمعالجات المعرفية غير السوية من خلال المخطط التالي :- </a:t>
            </a:r>
          </a:p>
          <a:p>
            <a:endParaRPr lang="ar-IQ" sz="2800" dirty="0"/>
          </a:p>
          <a:p>
            <a:endParaRPr lang="ar-IQ" sz="2800" dirty="0" smtClean="0"/>
          </a:p>
          <a:p>
            <a:endParaRPr lang="ar-IQ" sz="2800" dirty="0"/>
          </a:p>
        </p:txBody>
      </p:sp>
    </p:spTree>
    <p:extLst>
      <p:ext uri="{BB962C8B-B14F-4D97-AF65-F5344CB8AC3E}">
        <p14:creationId xmlns:p14="http://schemas.microsoft.com/office/powerpoint/2010/main" val="379315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مخطط اكتساب الافكار المعرفية</a:t>
            </a:r>
            <a:endParaRPr lang="ar-IQ" dirty="0">
              <a:solidFill>
                <a:srgbClr val="FF0000"/>
              </a:solidFill>
            </a:endParaRPr>
          </a:p>
        </p:txBody>
      </p:sp>
      <p:sp>
        <p:nvSpPr>
          <p:cNvPr id="3" name="عنصر نائب للمحتوى 2"/>
          <p:cNvSpPr>
            <a:spLocks noGrp="1"/>
          </p:cNvSpPr>
          <p:nvPr>
            <p:ph idx="1"/>
          </p:nvPr>
        </p:nvSpPr>
        <p:spPr>
          <a:xfrm>
            <a:off x="179512" y="1628800"/>
            <a:ext cx="8229600" cy="4680520"/>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smtClean="0"/>
          </a:p>
          <a:p>
            <a:endParaRPr lang="ar-IQ" dirty="0"/>
          </a:p>
          <a:p>
            <a:endParaRPr lang="ar-IQ" dirty="0" smtClean="0"/>
          </a:p>
          <a:p>
            <a:endParaRPr lang="ar-IQ" dirty="0" smtClean="0"/>
          </a:p>
          <a:p>
            <a:endParaRPr lang="ar-IQ" dirty="0" smtClean="0"/>
          </a:p>
          <a:p>
            <a:endParaRPr lang="ar-IQ" dirty="0"/>
          </a:p>
          <a:p>
            <a:r>
              <a:rPr lang="ar-IQ" dirty="0" smtClean="0"/>
              <a:t> </a:t>
            </a:r>
          </a:p>
          <a:p>
            <a:endParaRPr lang="ar-IQ" dirty="0"/>
          </a:p>
        </p:txBody>
      </p:sp>
      <p:sp>
        <p:nvSpPr>
          <p:cNvPr id="5" name="مستطيل مستدير الزوايا 4"/>
          <p:cNvSpPr/>
          <p:nvPr/>
        </p:nvSpPr>
        <p:spPr>
          <a:xfrm>
            <a:off x="6012160" y="2204864"/>
            <a:ext cx="1912168"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خبرات الطفولة المبكرة</a:t>
            </a:r>
            <a:endParaRPr lang="ar-IQ" sz="2400" dirty="0">
              <a:solidFill>
                <a:schemeClr val="tx1"/>
              </a:solidFill>
            </a:endParaRPr>
          </a:p>
        </p:txBody>
      </p:sp>
      <p:cxnSp>
        <p:nvCxnSpPr>
          <p:cNvPr id="7" name="رابط كسهم مستقيم 6"/>
          <p:cNvCxnSpPr>
            <a:stCxn id="5" idx="1"/>
          </p:cNvCxnSpPr>
          <p:nvPr/>
        </p:nvCxnSpPr>
        <p:spPr>
          <a:xfrm flipH="1">
            <a:off x="4860032" y="266206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7"/>
          <p:cNvSpPr/>
          <p:nvPr/>
        </p:nvSpPr>
        <p:spPr>
          <a:xfrm>
            <a:off x="1403647" y="2204864"/>
            <a:ext cx="3315707"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تطور المخططات والمعتقدات الأساسية وشروط القيمة </a:t>
            </a:r>
            <a:endParaRPr lang="ar-IQ" sz="2400" dirty="0">
              <a:solidFill>
                <a:schemeClr val="tx1"/>
              </a:solidFill>
            </a:endParaRPr>
          </a:p>
        </p:txBody>
      </p:sp>
      <p:cxnSp>
        <p:nvCxnSpPr>
          <p:cNvPr id="10" name="رابط كسهم مستقيم 9"/>
          <p:cNvCxnSpPr/>
          <p:nvPr/>
        </p:nvCxnSpPr>
        <p:spPr>
          <a:xfrm flipH="1">
            <a:off x="6876256" y="3994584"/>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مستطيل مستدير الزوايا 10"/>
          <p:cNvSpPr/>
          <p:nvPr/>
        </p:nvSpPr>
        <p:spPr>
          <a:xfrm>
            <a:off x="4427984" y="3552057"/>
            <a:ext cx="2325270" cy="8850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err="1" smtClean="0"/>
              <a:t>التع</a:t>
            </a:r>
            <a:r>
              <a:rPr lang="ar-IQ" sz="2400" dirty="0" err="1" smtClean="0">
                <a:solidFill>
                  <a:schemeClr val="tx1"/>
                </a:solidFill>
              </a:rPr>
              <a:t>التعرض</a:t>
            </a:r>
            <a:r>
              <a:rPr lang="ar-IQ" sz="2400" dirty="0" smtClean="0">
                <a:solidFill>
                  <a:schemeClr val="tx1"/>
                </a:solidFill>
              </a:rPr>
              <a:t> للحوادث </a:t>
            </a:r>
            <a:r>
              <a:rPr lang="ar-IQ" sz="2400" dirty="0" err="1" smtClean="0">
                <a:solidFill>
                  <a:schemeClr val="tx1"/>
                </a:solidFill>
              </a:rPr>
              <a:t>الأنتقادية</a:t>
            </a:r>
            <a:endParaRPr lang="ar-IQ" dirty="0"/>
          </a:p>
        </p:txBody>
      </p:sp>
      <p:cxnSp>
        <p:nvCxnSpPr>
          <p:cNvPr id="17" name="رابط كسهم مستقيم 16"/>
          <p:cNvCxnSpPr/>
          <p:nvPr/>
        </p:nvCxnSpPr>
        <p:spPr>
          <a:xfrm flipH="1">
            <a:off x="3131840" y="3994584"/>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مستطيل مستدير الزوايا 22"/>
          <p:cNvSpPr/>
          <p:nvPr/>
        </p:nvSpPr>
        <p:spPr>
          <a:xfrm>
            <a:off x="539552" y="3429000"/>
            <a:ext cx="2521948" cy="1152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تنشيط عمل المخططات والمعتقدات المعرفية</a:t>
            </a:r>
            <a:endParaRPr lang="ar-IQ" sz="2400" dirty="0">
              <a:solidFill>
                <a:schemeClr val="tx1"/>
              </a:solidFill>
            </a:endParaRPr>
          </a:p>
        </p:txBody>
      </p:sp>
      <p:cxnSp>
        <p:nvCxnSpPr>
          <p:cNvPr id="25" name="رابط كسهم مستقيم 24"/>
          <p:cNvCxnSpPr/>
          <p:nvPr/>
        </p:nvCxnSpPr>
        <p:spPr>
          <a:xfrm flipH="1">
            <a:off x="539552" y="2673025"/>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p:nvPr/>
        </p:nvCxnSpPr>
        <p:spPr>
          <a:xfrm flipH="1">
            <a:off x="6753254" y="5157192"/>
            <a:ext cx="13471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مستطيل مستدير الزوايا 34"/>
          <p:cNvSpPr/>
          <p:nvPr/>
        </p:nvSpPr>
        <p:spPr>
          <a:xfrm>
            <a:off x="4719354" y="4699992"/>
            <a:ext cx="20339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ظهور الأفكار الالية</a:t>
            </a:r>
            <a:endParaRPr lang="ar-IQ" sz="2800" dirty="0">
              <a:solidFill>
                <a:schemeClr val="tx1"/>
              </a:solidFill>
            </a:endParaRPr>
          </a:p>
        </p:txBody>
      </p:sp>
      <p:cxnSp>
        <p:nvCxnSpPr>
          <p:cNvPr id="49" name="رابط كسهم مستقيم 48"/>
          <p:cNvCxnSpPr/>
          <p:nvPr/>
        </p:nvCxnSpPr>
        <p:spPr>
          <a:xfrm flipH="1">
            <a:off x="3563888" y="5157192"/>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مستطيل مستدير الزوايا 52"/>
          <p:cNvSpPr/>
          <p:nvPr/>
        </p:nvSpPr>
        <p:spPr>
          <a:xfrm>
            <a:off x="1259633" y="4699992"/>
            <a:ext cx="2138536" cy="11052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ctr">
              <a:buFontTx/>
              <a:buChar char="-"/>
            </a:pPr>
            <a:r>
              <a:rPr lang="ar-IQ" sz="2000" dirty="0" smtClean="0">
                <a:solidFill>
                  <a:schemeClr val="tx1"/>
                </a:solidFill>
              </a:rPr>
              <a:t>تغيرات فسيولوجية </a:t>
            </a:r>
          </a:p>
          <a:p>
            <a:pPr marL="342900" indent="-342900" algn="ctr">
              <a:buFontTx/>
              <a:buChar char="-"/>
            </a:pPr>
            <a:r>
              <a:rPr lang="ar-IQ" sz="2000" dirty="0" smtClean="0">
                <a:solidFill>
                  <a:schemeClr val="tx1"/>
                </a:solidFill>
              </a:rPr>
              <a:t>أنماط سلوكية </a:t>
            </a:r>
          </a:p>
          <a:p>
            <a:pPr marL="342900" indent="-342900" algn="ctr">
              <a:buFontTx/>
              <a:buChar char="-"/>
            </a:pPr>
            <a:r>
              <a:rPr lang="ar-IQ" sz="2000" dirty="0" err="1" smtClean="0">
                <a:solidFill>
                  <a:schemeClr val="tx1"/>
                </a:solidFill>
              </a:rPr>
              <a:t>أنفعالات</a:t>
            </a:r>
            <a:r>
              <a:rPr lang="ar-IQ" sz="2000" dirty="0" smtClean="0">
                <a:solidFill>
                  <a:schemeClr val="tx1"/>
                </a:solidFill>
              </a:rPr>
              <a:t> </a:t>
            </a:r>
          </a:p>
        </p:txBody>
      </p:sp>
    </p:spTree>
    <p:extLst>
      <p:ext uri="{BB962C8B-B14F-4D97-AF65-F5344CB8AC3E}">
        <p14:creationId xmlns:p14="http://schemas.microsoft.com/office/powerpoint/2010/main" val="147741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solidFill>
                  <a:srgbClr val="FF0000"/>
                </a:solidFill>
              </a:rPr>
              <a:t>مصطلحات النظرية .</a:t>
            </a:r>
            <a:endParaRPr lang="ar-IQ" dirty="0">
              <a:solidFill>
                <a:srgbClr val="FF0000"/>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ar-IQ" dirty="0" smtClean="0"/>
              <a:t>الأفكار الألية (</a:t>
            </a:r>
            <a:r>
              <a:rPr lang="en-US" dirty="0" smtClean="0"/>
              <a:t>  -:(Automatic Thoughts</a:t>
            </a:r>
            <a:endParaRPr lang="ar-IQ" dirty="0" smtClean="0"/>
          </a:p>
          <a:p>
            <a:pPr algn="just"/>
            <a:r>
              <a:rPr lang="ar-IQ" sz="2800" dirty="0" smtClean="0"/>
              <a:t>هي عبارة عن تلك التخيلات أو العبارات التي تظهر على السطح الشعوري مباشرة بعد التعرض لموقف ما , وغالبا ما تكون هذه الأفكار مشوهة بشكل كبير , الأمر الذي يؤثر على الحالة الانفعالية للأفراد . </a:t>
            </a:r>
            <a:endParaRPr lang="ar-IQ" dirty="0" smtClean="0"/>
          </a:p>
          <a:p>
            <a:pPr algn="just"/>
            <a:r>
              <a:rPr lang="ar-IQ" dirty="0" smtClean="0"/>
              <a:t>الأبنية المعرفية( </a:t>
            </a:r>
            <a:r>
              <a:rPr lang="en-US" dirty="0" smtClean="0"/>
              <a:t> (Cognitive Schemata</a:t>
            </a:r>
            <a:r>
              <a:rPr lang="ar-IQ" dirty="0" smtClean="0"/>
              <a:t>:- </a:t>
            </a:r>
          </a:p>
          <a:p>
            <a:pPr algn="just"/>
            <a:r>
              <a:rPr lang="ar-IQ" sz="2800" dirty="0" smtClean="0"/>
              <a:t>هي طريقة أدراك الفراد لعالمهم الخاص وافتراضاتهم الأساسية حول البيئة بما تحتويه من حقائق وأفراد ومعارف .</a:t>
            </a:r>
          </a:p>
          <a:p>
            <a:pPr algn="just"/>
            <a:r>
              <a:rPr lang="ar-IQ" sz="2800" dirty="0" smtClean="0"/>
              <a:t>تكون الأبنية المعرفية أكثر عمقا من الافكار الألية مثل (اما النجاح او الفشل ) ,(الكل او لا شيء),(لا يمكن موجهة الحياة )</a:t>
            </a:r>
          </a:p>
          <a:p>
            <a:pPr marL="0" indent="0">
              <a:buNone/>
            </a:pPr>
            <a:endParaRPr lang="ar-IQ" sz="2800" dirty="0" smtClean="0"/>
          </a:p>
        </p:txBody>
      </p:sp>
    </p:spTree>
    <p:extLst>
      <p:ext uri="{BB962C8B-B14F-4D97-AF65-F5344CB8AC3E}">
        <p14:creationId xmlns:p14="http://schemas.microsoft.com/office/powerpoint/2010/main" val="205590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600" dirty="0" smtClean="0">
                <a:solidFill>
                  <a:srgbClr val="FF0000"/>
                </a:solidFill>
              </a:rPr>
              <a:t>ميزات الأبنية المعرفية :- </a:t>
            </a:r>
            <a:endParaRPr lang="ar-IQ" sz="3600"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2800" dirty="0" smtClean="0"/>
              <a:t>أنها مكون معرفي ثابت ومستقر ويصعب تغييره .</a:t>
            </a:r>
          </a:p>
          <a:p>
            <a:pPr algn="just"/>
            <a:r>
              <a:rPr lang="ar-IQ" sz="2800" dirty="0" smtClean="0"/>
              <a:t>انها مكون معرفي مكتسب من خلال خبرات الحياة وأنماط التربية .</a:t>
            </a:r>
          </a:p>
          <a:p>
            <a:pPr algn="just"/>
            <a:r>
              <a:rPr lang="ar-IQ" sz="2800" dirty="0" smtClean="0"/>
              <a:t>تضم جميع العمليات المعرفية الأخرى مثل الأفكار الألية والتخيلات .</a:t>
            </a:r>
          </a:p>
          <a:p>
            <a:pPr algn="just"/>
            <a:r>
              <a:rPr lang="ar-IQ" sz="2800" dirty="0" smtClean="0"/>
              <a:t>تحتوي على مكون سلوكي من خلال تحديد طرق التصرف في المواقف المختلفة بما يتناسب مع نظام المعتقدات .</a:t>
            </a:r>
            <a:endParaRPr lang="ar-IQ" sz="2800" dirty="0"/>
          </a:p>
        </p:txBody>
      </p:sp>
    </p:spTree>
    <p:extLst>
      <p:ext uri="{BB962C8B-B14F-4D97-AF65-F5344CB8AC3E}">
        <p14:creationId xmlns:p14="http://schemas.microsoft.com/office/powerpoint/2010/main" val="2544949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ar-IQ" dirty="0" smtClean="0">
                <a:solidFill>
                  <a:schemeClr val="tx1">
                    <a:lumMod val="75000"/>
                    <a:lumOff val="25000"/>
                  </a:schemeClr>
                </a:solidFill>
              </a:rPr>
              <a:t>التشوهات المعرفية (</a:t>
            </a:r>
            <a:r>
              <a:rPr lang="en-US" dirty="0" smtClean="0">
                <a:solidFill>
                  <a:schemeClr val="tx1">
                    <a:lumMod val="75000"/>
                    <a:lumOff val="25000"/>
                  </a:schemeClr>
                </a:solidFill>
              </a:rPr>
              <a:t>Cognitive Distortion</a:t>
            </a:r>
            <a:r>
              <a:rPr lang="ar-IQ" dirty="0" smtClean="0">
                <a:solidFill>
                  <a:schemeClr val="tx1">
                    <a:lumMod val="75000"/>
                    <a:lumOff val="25000"/>
                  </a:schemeClr>
                </a:solidFill>
              </a:rPr>
              <a:t>) :-</a:t>
            </a:r>
          </a:p>
          <a:p>
            <a:pPr marL="0" indent="0" algn="just">
              <a:buNone/>
            </a:pPr>
            <a:r>
              <a:rPr lang="ar-IQ" dirty="0"/>
              <a:t> </a:t>
            </a:r>
            <a:r>
              <a:rPr lang="ar-IQ" sz="2800" dirty="0" smtClean="0"/>
              <a:t>هي تلك الأخطاء في التفكير والأدراك للمواقف مما يدفع الفرد للتصرف والانفعال بشكل سلبي .</a:t>
            </a:r>
          </a:p>
          <a:p>
            <a:pPr algn="just"/>
            <a:r>
              <a:rPr lang="ar-IQ" sz="2800" dirty="0" smtClean="0">
                <a:solidFill>
                  <a:schemeClr val="tx1">
                    <a:lumMod val="75000"/>
                    <a:lumOff val="25000"/>
                  </a:schemeClr>
                </a:solidFill>
              </a:rPr>
              <a:t>  </a:t>
            </a:r>
            <a:r>
              <a:rPr lang="ar-IQ" dirty="0" smtClean="0">
                <a:solidFill>
                  <a:schemeClr val="tx1">
                    <a:lumMod val="75000"/>
                    <a:lumOff val="25000"/>
                  </a:schemeClr>
                </a:solidFill>
              </a:rPr>
              <a:t>انواع التشوهات المعرفية :- </a:t>
            </a:r>
          </a:p>
          <a:p>
            <a:pPr algn="just"/>
            <a:r>
              <a:rPr lang="ar-IQ" sz="2800" dirty="0" smtClean="0">
                <a:solidFill>
                  <a:schemeClr val="tx1">
                    <a:lumMod val="75000"/>
                    <a:lumOff val="25000"/>
                  </a:schemeClr>
                </a:solidFill>
              </a:rPr>
              <a:t>1- التفكير القطبي :- </a:t>
            </a:r>
            <a:r>
              <a:rPr lang="ar-IQ" sz="2800" dirty="0" smtClean="0"/>
              <a:t>هو عبارة عن تلك الأفكار التي تكون ذات جانب قطبي ( اما الكل او لا ) ,( اما الرسوب او النجاح الباهر) وهذا يجعل الافراد غير راضيين عن انفسهم .</a:t>
            </a:r>
            <a:endParaRPr lang="ar-IQ" sz="2800" dirty="0"/>
          </a:p>
          <a:p>
            <a:pPr algn="just"/>
            <a:r>
              <a:rPr lang="ar-IQ" sz="2800" dirty="0" smtClean="0">
                <a:solidFill>
                  <a:schemeClr val="tx1">
                    <a:lumMod val="75000"/>
                    <a:lumOff val="25000"/>
                  </a:schemeClr>
                </a:solidFill>
              </a:rPr>
              <a:t>2- التفكير الانتقائي :- </a:t>
            </a:r>
            <a:r>
              <a:rPr lang="ar-IQ" sz="2800" dirty="0" smtClean="0"/>
              <a:t>هو قيام الفرد باختيار فكرة معينة حول حدث ما لدعم الأبنية المعرفية لديه مثلا قد يفكر الفرد بالمشاعر </a:t>
            </a:r>
            <a:r>
              <a:rPr lang="ar-IQ" sz="2800" dirty="0" err="1" smtClean="0"/>
              <a:t>الأكتئابية</a:t>
            </a:r>
            <a:r>
              <a:rPr lang="ar-IQ" sz="2800" dirty="0" smtClean="0"/>
              <a:t> بسبب </a:t>
            </a:r>
            <a:r>
              <a:rPr lang="ar-IQ" sz="2800" dirty="0" err="1" smtClean="0"/>
              <a:t>أهمال</a:t>
            </a:r>
            <a:r>
              <a:rPr lang="ar-IQ" sz="2800" dirty="0" smtClean="0"/>
              <a:t> الأخرين له . </a:t>
            </a:r>
            <a:endParaRPr lang="ar-IQ" sz="2800" dirty="0">
              <a:solidFill>
                <a:schemeClr val="tx1">
                  <a:lumMod val="75000"/>
                  <a:lumOff val="25000"/>
                </a:schemeClr>
              </a:solidFill>
            </a:endParaRPr>
          </a:p>
        </p:txBody>
      </p:sp>
    </p:spTree>
    <p:extLst>
      <p:ext uri="{BB962C8B-B14F-4D97-AF65-F5344CB8AC3E}">
        <p14:creationId xmlns:p14="http://schemas.microsoft.com/office/powerpoint/2010/main" val="3819650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ar-IQ" sz="2800" dirty="0" smtClean="0">
                <a:solidFill>
                  <a:schemeClr val="tx1">
                    <a:lumMod val="75000"/>
                    <a:lumOff val="25000"/>
                  </a:schemeClr>
                </a:solidFill>
              </a:rPr>
              <a:t>3- الاستدلال الخاطئ :- </a:t>
            </a:r>
            <a:r>
              <a:rPr lang="ar-IQ" sz="2800" dirty="0" smtClean="0"/>
              <a:t>يتم من خلاله الوصول الى النتائج أو قرارات بدون سند منطقي مثلا (الصديق يكرهني بسبب ذهابه الى المدرسة لوحده ).</a:t>
            </a:r>
          </a:p>
          <a:p>
            <a:pPr algn="just"/>
            <a:r>
              <a:rPr lang="ar-IQ" sz="2800" dirty="0" smtClean="0">
                <a:solidFill>
                  <a:schemeClr val="tx1">
                    <a:lumMod val="75000"/>
                    <a:lumOff val="25000"/>
                  </a:schemeClr>
                </a:solidFill>
              </a:rPr>
              <a:t>4- التنبؤ السلبي :- </a:t>
            </a:r>
            <a:r>
              <a:rPr lang="ar-IQ" sz="2800" dirty="0" err="1" smtClean="0"/>
              <a:t>أعتقاد</a:t>
            </a:r>
            <a:r>
              <a:rPr lang="ar-IQ" sz="2800" dirty="0" smtClean="0"/>
              <a:t> الفرد وتوقعه حدوث أشياء بالمستقبل على الرغم من وجود دليل يدعم ذلك التنبؤ مثلا ( توقع الموظف على الحصول على تقييم منخفض بالرغم من عمله بجد طوال العام </a:t>
            </a:r>
            <a:r>
              <a:rPr lang="ar-IQ" sz="2800" dirty="0" smtClean="0"/>
              <a:t>).</a:t>
            </a:r>
          </a:p>
          <a:p>
            <a:pPr algn="just"/>
            <a:endParaRPr lang="ar-IQ" sz="2800" dirty="0" smtClean="0"/>
          </a:p>
          <a:p>
            <a:pPr algn="just"/>
            <a:r>
              <a:rPr lang="ar-IQ" sz="2800" dirty="0" smtClean="0">
                <a:solidFill>
                  <a:schemeClr val="tx1">
                    <a:lumMod val="75000"/>
                    <a:lumOff val="25000"/>
                  </a:schemeClr>
                </a:solidFill>
              </a:rPr>
              <a:t>5- الفاجعة او الكارثة :- </a:t>
            </a:r>
            <a:r>
              <a:rPr lang="ar-IQ" sz="2800" dirty="0" smtClean="0"/>
              <a:t>يأخذ الافراد حدث معين ويبالغون في ردود أفعالهم تجاهه بالقلق والتوتر مثلا(لا أستطيع التحدث بشكل جيد أمام الحضور وهذا يعتبر كارثة بحد ذاتها ).</a:t>
            </a:r>
          </a:p>
          <a:p>
            <a:pPr algn="just"/>
            <a:endParaRPr lang="ar-IQ" sz="2800" dirty="0">
              <a:solidFill>
                <a:schemeClr val="tx1">
                  <a:lumMod val="75000"/>
                  <a:lumOff val="25000"/>
                </a:schemeClr>
              </a:solidFill>
            </a:endParaRPr>
          </a:p>
        </p:txBody>
      </p:sp>
    </p:spTree>
    <p:extLst>
      <p:ext uri="{BB962C8B-B14F-4D97-AF65-F5344CB8AC3E}">
        <p14:creationId xmlns:p14="http://schemas.microsoft.com/office/powerpoint/2010/main" val="1980639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a:buNone/>
            </a:pPr>
            <a:r>
              <a:rPr lang="en-US" sz="2800" dirty="0">
                <a:solidFill>
                  <a:schemeClr val="tx1">
                    <a:lumMod val="65000"/>
                    <a:lumOff val="35000"/>
                  </a:schemeClr>
                </a:solidFill>
              </a:rPr>
              <a:t>  </a:t>
            </a:r>
            <a:r>
              <a:rPr lang="en-US" sz="2800" dirty="0" smtClean="0">
                <a:solidFill>
                  <a:schemeClr val="tx1">
                    <a:lumMod val="65000"/>
                    <a:lumOff val="35000"/>
                  </a:schemeClr>
                </a:solidFill>
              </a:rPr>
              <a:t> </a:t>
            </a:r>
            <a:r>
              <a:rPr lang="ar-IQ" sz="2800" dirty="0" smtClean="0">
                <a:solidFill>
                  <a:schemeClr val="tx1">
                    <a:lumMod val="65000"/>
                    <a:lumOff val="35000"/>
                  </a:schemeClr>
                </a:solidFill>
              </a:rPr>
              <a:t>6- التعميم الزائد :-</a:t>
            </a:r>
            <a:r>
              <a:rPr lang="ar-IQ" sz="2800" dirty="0" smtClean="0"/>
              <a:t> وضع قاعدة أو قانون حول الأحداث السلبية مثلا </a:t>
            </a:r>
          </a:p>
          <a:p>
            <a:pPr marL="0" indent="0" algn="just">
              <a:buNone/>
            </a:pPr>
            <a:r>
              <a:rPr lang="ar-IQ" sz="2800" dirty="0" smtClean="0"/>
              <a:t>( اذا تعرض فرد للخيانة من صديق فأنه يعمم ذلك على كل الأصدقاء)  </a:t>
            </a:r>
            <a:endParaRPr lang="ar-IQ" sz="2800" dirty="0" smtClean="0">
              <a:solidFill>
                <a:schemeClr val="tx1">
                  <a:lumMod val="65000"/>
                  <a:lumOff val="35000"/>
                </a:schemeClr>
              </a:solidFill>
            </a:endParaRPr>
          </a:p>
          <a:p>
            <a:pPr marL="0" indent="0" algn="just">
              <a:buNone/>
            </a:pPr>
            <a:r>
              <a:rPr lang="ar-IQ" sz="2800" dirty="0">
                <a:solidFill>
                  <a:schemeClr val="tx1">
                    <a:lumMod val="65000"/>
                    <a:lumOff val="35000"/>
                  </a:schemeClr>
                </a:solidFill>
              </a:rPr>
              <a:t>7</a:t>
            </a:r>
            <a:r>
              <a:rPr lang="ar-IQ" sz="2800" dirty="0" smtClean="0">
                <a:solidFill>
                  <a:schemeClr val="tx1">
                    <a:lumMod val="65000"/>
                    <a:lumOff val="35000"/>
                  </a:schemeClr>
                </a:solidFill>
              </a:rPr>
              <a:t>- المبالغة أو التقليل :- </a:t>
            </a:r>
            <a:r>
              <a:rPr lang="ar-IQ" sz="2800" dirty="0" smtClean="0"/>
              <a:t>قد يتعرض الفرد لموقف ما فيعمل على         المبالغة في ردود فعله تجاه ذلك الموقف مثلا ( اذا شعر ألم في صدره     فأنه يشعر بالقلق والتوتر من احتمال أصابته بالذبحة الصدرية ).</a:t>
            </a:r>
          </a:p>
          <a:p>
            <a:pPr marL="0" indent="0" algn="just">
              <a:buNone/>
            </a:pPr>
            <a:r>
              <a:rPr lang="ar-IQ" sz="2800" dirty="0" smtClean="0">
                <a:solidFill>
                  <a:schemeClr val="tx1">
                    <a:lumMod val="65000"/>
                    <a:lumOff val="35000"/>
                  </a:schemeClr>
                </a:solidFill>
              </a:rPr>
              <a:t>8- </a:t>
            </a:r>
            <a:r>
              <a:rPr lang="ar-IQ" sz="2800" dirty="0" smtClean="0">
                <a:solidFill>
                  <a:schemeClr val="tx1">
                    <a:lumMod val="65000"/>
                    <a:lumOff val="35000"/>
                  </a:schemeClr>
                </a:solidFill>
              </a:rPr>
              <a:t>الشخصنة </a:t>
            </a:r>
            <a:r>
              <a:rPr lang="ar-IQ" sz="2800" dirty="0" smtClean="0">
                <a:solidFill>
                  <a:schemeClr val="tx1">
                    <a:lumMod val="65000"/>
                    <a:lumOff val="35000"/>
                  </a:schemeClr>
                </a:solidFill>
              </a:rPr>
              <a:t>:- </a:t>
            </a:r>
            <a:r>
              <a:rPr lang="ar-IQ" sz="2800" dirty="0" smtClean="0"/>
              <a:t>وهي محاولة الربط حوادث معينه بوجود فرد نفسه أو بغيره من الأفراد مثلا ( دائما تحدث حوادث كلما رحت في زيارة ) .</a:t>
            </a:r>
            <a:endParaRPr lang="ar-IQ" sz="2800" dirty="0" smtClean="0">
              <a:solidFill>
                <a:schemeClr val="tx1">
                  <a:lumMod val="65000"/>
                  <a:lumOff val="35000"/>
                </a:schemeClr>
              </a:solidFill>
            </a:endParaRPr>
          </a:p>
          <a:p>
            <a:pPr marL="0" indent="0" algn="just">
              <a:buNone/>
            </a:pPr>
            <a:endParaRPr lang="ar-IQ" sz="2800" dirty="0"/>
          </a:p>
          <a:p>
            <a:pPr marL="0" indent="0" algn="just">
              <a:buNone/>
            </a:pPr>
            <a:endParaRPr lang="ar-IQ" sz="2800" dirty="0" smtClean="0"/>
          </a:p>
          <a:p>
            <a:pPr marL="0" indent="0" algn="just">
              <a:buNone/>
            </a:pPr>
            <a:r>
              <a:rPr lang="ar-IQ" sz="2800" dirty="0" smtClean="0"/>
              <a:t> </a:t>
            </a:r>
            <a:endParaRPr lang="ar-IQ" sz="2800" dirty="0">
              <a:solidFill>
                <a:schemeClr val="tx1">
                  <a:lumMod val="65000"/>
                  <a:lumOff val="35000"/>
                </a:schemeClr>
              </a:solidFill>
            </a:endParaRPr>
          </a:p>
        </p:txBody>
      </p:sp>
    </p:spTree>
    <p:extLst>
      <p:ext uri="{BB962C8B-B14F-4D97-AF65-F5344CB8AC3E}">
        <p14:creationId xmlns:p14="http://schemas.microsoft.com/office/powerpoint/2010/main" val="1245242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استراتيجية عمل نظرية العلاج المعرفي :-</a:t>
            </a:r>
            <a:endParaRPr lang="ar-IQ"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2800" dirty="0" smtClean="0"/>
              <a:t>تتوجه النظرية نحو دفع الفرد لتغيير نمط تفكيره مما سيقود الى تغير تلقائي في السلوك والانفعالات .وعن طريق ما يعرف بالحوار السقراطي من خلال اتباع نمط من المناقشات والمجادلات من خلال التركيز على ثلاثة أسئلة :-</a:t>
            </a:r>
          </a:p>
          <a:p>
            <a:r>
              <a:rPr lang="ar-IQ" sz="2800" dirty="0" smtClean="0"/>
              <a:t>1- ما هو الدليل على حجم الاعتقاد </a:t>
            </a:r>
            <a:r>
              <a:rPr lang="ar-IQ" sz="2800" dirty="0" smtClean="0"/>
              <a:t>؟ </a:t>
            </a:r>
            <a:r>
              <a:rPr lang="ar-IQ" sz="2800" dirty="0" err="1" smtClean="0"/>
              <a:t>ماهو</a:t>
            </a:r>
            <a:r>
              <a:rPr lang="ar-IQ" sz="2800" dirty="0" smtClean="0"/>
              <a:t> الدليل على ان الناس تحتقرك ؟</a:t>
            </a:r>
            <a:endParaRPr lang="ar-IQ" sz="2800" dirty="0" smtClean="0"/>
          </a:p>
          <a:p>
            <a:r>
              <a:rPr lang="ar-IQ" sz="2800" dirty="0" smtClean="0"/>
              <a:t>2- كيف يمكن أن تفسر الموقف </a:t>
            </a:r>
            <a:r>
              <a:rPr lang="ar-IQ" sz="2800" dirty="0" smtClean="0"/>
              <a:t>؟ كيف تفسر غضبك</a:t>
            </a:r>
            <a:endParaRPr lang="ar-IQ" sz="2800" dirty="0" smtClean="0"/>
          </a:p>
          <a:p>
            <a:r>
              <a:rPr lang="ar-IQ" sz="2800" dirty="0" smtClean="0"/>
              <a:t>3- أذا كانت فكرتك صحيحه ماذا يعني ذلك؟</a:t>
            </a:r>
          </a:p>
          <a:p>
            <a:pPr marL="0" indent="0">
              <a:buNone/>
            </a:pPr>
            <a:r>
              <a:rPr lang="ar-IQ" sz="2800" dirty="0" smtClean="0"/>
              <a:t> </a:t>
            </a:r>
          </a:p>
          <a:p>
            <a:endParaRPr lang="ar-IQ" sz="2800" dirty="0"/>
          </a:p>
        </p:txBody>
      </p:sp>
    </p:spTree>
    <p:extLst>
      <p:ext uri="{BB962C8B-B14F-4D97-AF65-F5344CB8AC3E}">
        <p14:creationId xmlns:p14="http://schemas.microsoft.com/office/powerpoint/2010/main" val="215956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r"/>
            <a:r>
              <a:rPr lang="ar-IQ" dirty="0" smtClean="0">
                <a:solidFill>
                  <a:schemeClr val="accent2"/>
                </a:solidFill>
              </a:rPr>
              <a:t>بدايات العلاج السلوكي المعرفي </a:t>
            </a:r>
            <a:endParaRPr lang="ar-IQ" dirty="0">
              <a:solidFill>
                <a:schemeClr val="accent2"/>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r>
              <a:rPr lang="ar-IQ" sz="2800" dirty="0" smtClean="0"/>
              <a:t>ظهر العلاج السلوكي المعرفي في وقت متأخر مقارنة مع العلاج السلوكي والتحليلي.</a:t>
            </a:r>
          </a:p>
          <a:p>
            <a:pPr algn="just"/>
            <a:r>
              <a:rPr lang="ar-IQ" sz="2800" dirty="0" smtClean="0"/>
              <a:t>بدأ يلقى رواجاً بعد ظهور ابحاث جان </a:t>
            </a:r>
            <a:r>
              <a:rPr lang="ar-IQ" sz="2800" dirty="0" err="1" smtClean="0"/>
              <a:t>بياجيه</a:t>
            </a:r>
            <a:r>
              <a:rPr lang="ar-IQ" sz="2800" dirty="0" smtClean="0"/>
              <a:t> في النمو المعرفي .</a:t>
            </a:r>
          </a:p>
          <a:p>
            <a:pPr algn="just"/>
            <a:r>
              <a:rPr lang="ar-IQ" sz="2800" dirty="0" smtClean="0"/>
              <a:t>وبعد افكار ارون بيك في العمليات العقلية .</a:t>
            </a:r>
          </a:p>
          <a:p>
            <a:pPr algn="just"/>
            <a:r>
              <a:rPr lang="ar-IQ" sz="2800" dirty="0" smtClean="0"/>
              <a:t>وطروحات البرت اليس في اسباب الاضطرابات النفسية  .</a:t>
            </a:r>
          </a:p>
          <a:p>
            <a:pPr algn="just"/>
            <a:r>
              <a:rPr lang="ar-IQ" sz="2800" dirty="0" smtClean="0"/>
              <a:t>جاء كرد فعل على افكار النظرية السلوكية والمتعلقة بالنظرة للإنسان على انه </a:t>
            </a:r>
            <a:r>
              <a:rPr lang="ar-IQ" sz="2800" dirty="0" smtClean="0">
                <a:solidFill>
                  <a:schemeClr val="accent1">
                    <a:lumMod val="75000"/>
                  </a:schemeClr>
                </a:solidFill>
              </a:rPr>
              <a:t>مستجيب سلبي للظروف البيئية </a:t>
            </a:r>
            <a:r>
              <a:rPr lang="ar-IQ" sz="2800" dirty="0" smtClean="0"/>
              <a:t>. </a:t>
            </a:r>
          </a:p>
          <a:p>
            <a:endParaRPr lang="ar-IQ" sz="2800" dirty="0"/>
          </a:p>
        </p:txBody>
      </p:sp>
    </p:spTree>
    <p:extLst>
      <p:ext uri="{BB962C8B-B14F-4D97-AF65-F5344CB8AC3E}">
        <p14:creationId xmlns:p14="http://schemas.microsoft.com/office/powerpoint/2010/main" val="3758427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العلاقة بين </a:t>
            </a:r>
            <a:r>
              <a:rPr lang="ar-IQ" dirty="0" smtClean="0"/>
              <a:t>الأفكار </a:t>
            </a:r>
            <a:r>
              <a:rPr lang="ar-IQ" dirty="0" smtClean="0"/>
              <a:t>وأنماط السلوك</a:t>
            </a:r>
            <a:endParaRPr lang="ar-IQ" dirty="0"/>
          </a:p>
        </p:txBody>
      </p:sp>
      <p:sp>
        <p:nvSpPr>
          <p:cNvPr id="3" name="عنصر نائب للمحتوى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endParaRPr lang="ar-IQ" dirty="0"/>
          </a:p>
        </p:txBody>
      </p:sp>
      <p:sp>
        <p:nvSpPr>
          <p:cNvPr id="6" name="مثلث متساوي الساقين 5"/>
          <p:cNvSpPr/>
          <p:nvPr/>
        </p:nvSpPr>
        <p:spPr>
          <a:xfrm>
            <a:off x="3419872" y="1761728"/>
            <a:ext cx="2664296" cy="156666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err="1" smtClean="0"/>
              <a:t>ا</a:t>
            </a:r>
            <a:r>
              <a:rPr lang="ar-IQ" sz="3200" dirty="0" err="1" smtClean="0">
                <a:solidFill>
                  <a:schemeClr val="tx1"/>
                </a:solidFill>
              </a:rPr>
              <a:t>الأبنية</a:t>
            </a:r>
            <a:r>
              <a:rPr lang="ar-IQ" sz="3200" dirty="0" smtClean="0">
                <a:solidFill>
                  <a:schemeClr val="tx1"/>
                </a:solidFill>
              </a:rPr>
              <a:t> المعرفية</a:t>
            </a:r>
            <a:endParaRPr lang="ar-IQ" dirty="0" smtClean="0">
              <a:solidFill>
                <a:schemeClr val="tx1"/>
              </a:solidFill>
            </a:endParaRPr>
          </a:p>
        </p:txBody>
      </p:sp>
      <p:sp>
        <p:nvSpPr>
          <p:cNvPr id="7" name="مستطيل 6"/>
          <p:cNvSpPr/>
          <p:nvPr/>
        </p:nvSpPr>
        <p:spPr>
          <a:xfrm>
            <a:off x="3275856" y="3328392"/>
            <a:ext cx="2952328"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err="1" smtClean="0"/>
              <a:t>أا</a:t>
            </a:r>
            <a:r>
              <a:rPr lang="ar-IQ" sz="3200" dirty="0" err="1" smtClean="0">
                <a:solidFill>
                  <a:schemeClr val="tx1"/>
                </a:solidFill>
              </a:rPr>
              <a:t>الاعتقادات</a:t>
            </a:r>
            <a:endParaRPr lang="ar-IQ" sz="3200" dirty="0"/>
          </a:p>
        </p:txBody>
      </p:sp>
      <p:sp>
        <p:nvSpPr>
          <p:cNvPr id="8" name="مستطيل 7"/>
          <p:cNvSpPr/>
          <p:nvPr/>
        </p:nvSpPr>
        <p:spPr>
          <a:xfrm>
            <a:off x="2699792" y="4242792"/>
            <a:ext cx="3888432"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err="1" smtClean="0"/>
              <a:t>أ</a:t>
            </a:r>
            <a:r>
              <a:rPr lang="ar-IQ" sz="3200" dirty="0" err="1" smtClean="0">
                <a:solidFill>
                  <a:schemeClr val="tx1"/>
                </a:solidFill>
              </a:rPr>
              <a:t>الأفكار</a:t>
            </a:r>
            <a:r>
              <a:rPr lang="ar-IQ" sz="3200" dirty="0" smtClean="0">
                <a:solidFill>
                  <a:schemeClr val="tx1"/>
                </a:solidFill>
              </a:rPr>
              <a:t> الألية</a:t>
            </a:r>
            <a:endParaRPr lang="ar-IQ" dirty="0"/>
          </a:p>
        </p:txBody>
      </p:sp>
      <p:sp>
        <p:nvSpPr>
          <p:cNvPr id="9" name="مستطيل 8"/>
          <p:cNvSpPr/>
          <p:nvPr/>
        </p:nvSpPr>
        <p:spPr>
          <a:xfrm>
            <a:off x="2051720" y="5157192"/>
            <a:ext cx="504056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solidFill>
                  <a:schemeClr val="tx1"/>
                </a:solidFill>
              </a:rPr>
              <a:t>الســـــــــــــلوك </a:t>
            </a:r>
            <a:endParaRPr lang="ar-IQ" sz="3200" dirty="0">
              <a:solidFill>
                <a:schemeClr val="tx1"/>
              </a:solidFill>
            </a:endParaRPr>
          </a:p>
        </p:txBody>
      </p:sp>
    </p:spTree>
    <p:extLst>
      <p:ext uri="{BB962C8B-B14F-4D97-AF65-F5344CB8AC3E}">
        <p14:creationId xmlns:p14="http://schemas.microsoft.com/office/powerpoint/2010/main" val="3120805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smtClean="0">
                <a:solidFill>
                  <a:srgbClr val="FF0000"/>
                </a:solidFill>
              </a:rPr>
              <a:t>الفرق بين العلاج السلوكي والعلاج المعرفي </a:t>
            </a:r>
            <a:endParaRPr lang="ar-IQ" sz="4000"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ar-IQ" sz="2800" dirty="0" smtClean="0"/>
              <a:t>العلاج السلوكي توجه نحو عدم الدخول عميقاً في المتغيرات الداخلية المؤثرة على الفرد كالأفكار والمعتقدات ولذلك تكون مهمة تعميم الأثار وثبات التغير العلاجي مهمة صعبة .</a:t>
            </a:r>
          </a:p>
          <a:p>
            <a:pPr algn="just"/>
            <a:r>
              <a:rPr lang="ar-IQ" sz="2800" dirty="0" smtClean="0"/>
              <a:t>اما العلاج المعرفي فيتوجه بشكل أعمق نحو المتغيرات الداخلية كالأفكار الذاتية والحديث الذاتي الخفي ودفع الفرد للوعي بأثر أفكاره وتخيلاته على حالته المزاجية والسلوكية مما يؤدي الى استمرار في التحسن السلوكي وبقائه .</a:t>
            </a:r>
          </a:p>
          <a:p>
            <a:pPr algn="just"/>
            <a:r>
              <a:rPr lang="ar-IQ" sz="2800" dirty="0" smtClean="0"/>
              <a:t>مثال\ أطلاق العيارات النارية في المجتمع المحلي مما دفع السلطات على نشر تعليمات حول العقوبات التي ممكن ان تتخذ بحق الفرد المخالف ولكن فشلت جميع هذه الجهود لحد الأن .</a:t>
            </a:r>
          </a:p>
          <a:p>
            <a:pPr algn="just"/>
            <a:endParaRPr lang="ar-IQ" sz="2800" dirty="0"/>
          </a:p>
        </p:txBody>
      </p:sp>
    </p:spTree>
    <p:extLst>
      <p:ext uri="{BB962C8B-B14F-4D97-AF65-F5344CB8AC3E}">
        <p14:creationId xmlns:p14="http://schemas.microsoft.com/office/powerpoint/2010/main" val="152688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smtClean="0">
                <a:solidFill>
                  <a:srgbClr val="FF0000"/>
                </a:solidFill>
              </a:rPr>
              <a:t>التحصين ضد التوتر(. </a:t>
            </a:r>
            <a:r>
              <a:rPr lang="en-US" sz="4000" dirty="0" smtClean="0">
                <a:solidFill>
                  <a:srgbClr val="FF0000"/>
                </a:solidFill>
              </a:rPr>
              <a:t>Stress </a:t>
            </a:r>
            <a:r>
              <a:rPr lang="en-US" sz="4000" dirty="0" err="1" smtClean="0">
                <a:solidFill>
                  <a:srgbClr val="FF0000"/>
                </a:solidFill>
              </a:rPr>
              <a:t>Inculation</a:t>
            </a:r>
            <a:r>
              <a:rPr lang="ar-IQ" sz="4000" dirty="0" smtClean="0">
                <a:solidFill>
                  <a:srgbClr val="FF0000"/>
                </a:solidFill>
              </a:rPr>
              <a:t>) </a:t>
            </a:r>
            <a:endParaRPr lang="ar-IQ" sz="4000"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ar-IQ" sz="2800" dirty="0" smtClean="0"/>
              <a:t>طور هذا الأسلوب عبى يد (</a:t>
            </a:r>
            <a:r>
              <a:rPr lang="ar-IQ" sz="2800" dirty="0" err="1" smtClean="0"/>
              <a:t>مياكنبوم</a:t>
            </a:r>
            <a:r>
              <a:rPr lang="ar-IQ" sz="2800" dirty="0" smtClean="0"/>
              <a:t> ) </a:t>
            </a:r>
          </a:p>
          <a:p>
            <a:pPr algn="just"/>
            <a:r>
              <a:rPr lang="ar-IQ" sz="2800" dirty="0" smtClean="0"/>
              <a:t>الفكرة الأساسية لأسلوب التحصين ضد التو</a:t>
            </a:r>
            <a:r>
              <a:rPr lang="ar-IQ" dirty="0" smtClean="0"/>
              <a:t>تر:-</a:t>
            </a:r>
          </a:p>
          <a:p>
            <a:pPr algn="just"/>
            <a:r>
              <a:rPr lang="ar-IQ" sz="2800" dirty="0" smtClean="0">
                <a:solidFill>
                  <a:srgbClr val="002060"/>
                </a:solidFill>
              </a:rPr>
              <a:t>(القلق والتوتر عبارة عن فايروس لابد من الوقاية منه من خلال التحصين </a:t>
            </a:r>
            <a:r>
              <a:rPr lang="ar-IQ" sz="2800" dirty="0" smtClean="0">
                <a:solidFill>
                  <a:srgbClr val="002060"/>
                </a:solidFill>
              </a:rPr>
              <a:t>ضده </a:t>
            </a:r>
            <a:r>
              <a:rPr lang="ar-IQ" sz="2800" dirty="0" smtClean="0">
                <a:solidFill>
                  <a:srgbClr val="002060"/>
                </a:solidFill>
              </a:rPr>
              <a:t>تماما كما يحدث عند التعامل مع الأمراض كالجدري أو الحصبة وذلك بإكساب الفرد مهارات سلوكية ومعرفية للتعامل مع الضغط النفسي والتوتر ) .</a:t>
            </a:r>
            <a:endParaRPr lang="ar-IQ" sz="2800" dirty="0" smtClean="0"/>
          </a:p>
          <a:p>
            <a:pPr algn="just"/>
            <a:r>
              <a:rPr lang="ar-IQ" sz="2800" dirty="0">
                <a:solidFill>
                  <a:srgbClr val="002060"/>
                </a:solidFill>
              </a:rPr>
              <a:t> </a:t>
            </a:r>
            <a:endParaRPr lang="ar-IQ" sz="2800" dirty="0" smtClean="0">
              <a:solidFill>
                <a:srgbClr val="002060"/>
              </a:solidFill>
            </a:endParaRPr>
          </a:p>
          <a:p>
            <a:pPr marL="0" indent="0" algn="just">
              <a:buNone/>
            </a:pPr>
            <a:r>
              <a:rPr lang="ar-IQ" dirty="0" smtClean="0">
                <a:solidFill>
                  <a:srgbClr val="002060"/>
                </a:solidFill>
              </a:rPr>
              <a:t> </a:t>
            </a:r>
            <a:endParaRPr lang="ar-IQ" dirty="0">
              <a:solidFill>
                <a:srgbClr val="002060"/>
              </a:solidFill>
            </a:endParaRPr>
          </a:p>
        </p:txBody>
      </p:sp>
    </p:spTree>
    <p:extLst>
      <p:ext uri="{BB962C8B-B14F-4D97-AF65-F5344CB8AC3E}">
        <p14:creationId xmlns:p14="http://schemas.microsoft.com/office/powerpoint/2010/main" val="1929823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smtClean="0">
                <a:solidFill>
                  <a:srgbClr val="FF0000"/>
                </a:solidFill>
              </a:rPr>
              <a:t>إجراءات أسلو ب التحصين ضد التوتر:- </a:t>
            </a:r>
            <a:endParaRPr lang="ar-IQ" sz="4000" dirty="0">
              <a:solidFill>
                <a:srgbClr val="FF0000"/>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IQ" sz="2800" dirty="0" smtClean="0"/>
              <a:t>ويسمى بأسلوب إعادة البناء المعرفي( </a:t>
            </a:r>
            <a:r>
              <a:rPr lang="en-US" sz="2800" dirty="0" smtClean="0"/>
              <a:t> </a:t>
            </a:r>
            <a:r>
              <a:rPr lang="en-US" sz="2800" dirty="0" smtClean="0"/>
              <a:t>(Cognitive (Restructuring</a:t>
            </a:r>
            <a:endParaRPr lang="ar-IQ" sz="2800" dirty="0" smtClean="0"/>
          </a:p>
          <a:p>
            <a:pPr marL="0" indent="0" algn="just">
              <a:buNone/>
            </a:pPr>
            <a:r>
              <a:rPr lang="ar-IQ" sz="2800" dirty="0" smtClean="0"/>
              <a:t> من خلال اتباع الخطوات التالية :-</a:t>
            </a:r>
          </a:p>
          <a:p>
            <a:pPr marL="0" indent="0" algn="just">
              <a:buNone/>
            </a:pPr>
            <a:r>
              <a:rPr lang="ar-IQ" sz="2800" dirty="0"/>
              <a:t> </a:t>
            </a:r>
            <a:r>
              <a:rPr lang="ar-IQ" sz="2800" dirty="0" smtClean="0"/>
              <a:t>1- توضيح مفهوم الضغط النفسي ومواقف الإزعاج والأفكار المرتبطة بها وردود </a:t>
            </a:r>
            <a:r>
              <a:rPr lang="ar-IQ" sz="2800" dirty="0" smtClean="0"/>
              <a:t>الافعال </a:t>
            </a:r>
            <a:r>
              <a:rPr lang="ar-IQ" sz="2800" dirty="0" smtClean="0"/>
              <a:t>الفسيولوجية .</a:t>
            </a:r>
          </a:p>
          <a:p>
            <a:pPr marL="0" indent="0" algn="just">
              <a:buNone/>
            </a:pPr>
            <a:r>
              <a:rPr lang="ar-IQ" sz="2800" dirty="0"/>
              <a:t> </a:t>
            </a:r>
            <a:r>
              <a:rPr lang="ar-IQ" sz="2800" dirty="0" smtClean="0"/>
              <a:t>2- تدريب الأفراد على استخدام مهارات سلوكية ومعرفية داخل الجلسة العلاجية لمساعدتهم في مواجهة </a:t>
            </a:r>
            <a:r>
              <a:rPr lang="ar-IQ" sz="2800" dirty="0" smtClean="0"/>
              <a:t>الضغوط </a:t>
            </a:r>
            <a:r>
              <a:rPr lang="ar-IQ" sz="2800" dirty="0" smtClean="0"/>
              <a:t>الذي يتعرضون له .</a:t>
            </a:r>
          </a:p>
          <a:p>
            <a:pPr marL="0" indent="0" algn="just">
              <a:buNone/>
            </a:pPr>
            <a:r>
              <a:rPr lang="ar-IQ" sz="2800" dirty="0"/>
              <a:t> </a:t>
            </a:r>
            <a:r>
              <a:rPr lang="ar-IQ" sz="2800" dirty="0" smtClean="0"/>
              <a:t>3- دفع الأفراد لتطبيق إجراءات العلاج ومهاراته في المواقف الفعلية .</a:t>
            </a:r>
          </a:p>
          <a:p>
            <a:pPr marL="0" indent="0" algn="just">
              <a:buNone/>
            </a:pPr>
            <a:r>
              <a:rPr lang="ar-IQ" sz="2800" dirty="0" smtClean="0"/>
              <a:t>  </a:t>
            </a:r>
            <a:endParaRPr lang="ar-IQ" sz="2800" dirty="0"/>
          </a:p>
        </p:txBody>
      </p:sp>
    </p:spTree>
    <p:extLst>
      <p:ext uri="{BB962C8B-B14F-4D97-AF65-F5344CB8AC3E}">
        <p14:creationId xmlns:p14="http://schemas.microsoft.com/office/powerpoint/2010/main" val="112630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12974"/>
          </a:xfrm>
        </p:spPr>
        <p:txBody>
          <a:bodyPr>
            <a:normAutofit/>
          </a:bodyPr>
          <a:lstStyle/>
          <a:p>
            <a:pPr algn="r"/>
            <a:r>
              <a:rPr lang="ar-IQ" sz="4000" dirty="0" smtClean="0">
                <a:solidFill>
                  <a:srgbClr val="FF0000"/>
                </a:solidFill>
              </a:rPr>
              <a:t>مراحل التعامل مع الموقف الضاغط :-</a:t>
            </a:r>
            <a:endParaRPr lang="ar-IQ" sz="4000" dirty="0">
              <a:solidFill>
                <a:srgbClr val="FF0000"/>
              </a:solidFill>
            </a:endParaRPr>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r>
              <a:rPr lang="ar-IQ" sz="2800" dirty="0" smtClean="0"/>
              <a:t>1- ما قبل الموقف :- وهنا يمكن أن يسأل الفرد نفسه اسئلة مثل (ما الذي يجب ان افعله , كيف أستطيع بناء خطة للتعامل مع الموقف ) ولابد للفرد ايقاف الافكار السلبية الذاتية .</a:t>
            </a:r>
          </a:p>
          <a:p>
            <a:pPr algn="just"/>
            <a:r>
              <a:rPr lang="ar-IQ" sz="2800" dirty="0" smtClean="0"/>
              <a:t>2- خلال الموقف :- وهنا يجب طرد العبارات الهدامة او السلبية التي تظهر خلال الموقف الضاغط مثل </a:t>
            </a:r>
            <a:r>
              <a:rPr lang="ar-IQ" sz="2800" dirty="0" smtClean="0"/>
              <a:t>(لا اتوقع بأني سأتجاوز الموقف</a:t>
            </a:r>
            <a:r>
              <a:rPr lang="ar-IQ" sz="2800" dirty="0" smtClean="0"/>
              <a:t>)</a:t>
            </a:r>
          </a:p>
          <a:p>
            <a:pPr algn="just"/>
            <a:r>
              <a:rPr lang="ar-IQ" sz="2800" smtClean="0"/>
              <a:t>3- </a:t>
            </a:r>
            <a:r>
              <a:rPr lang="ar-IQ" sz="2800" dirty="0" smtClean="0"/>
              <a:t>ما بعد الموقف :- يردد الفرد عبارات ايجابية ذاتية كنوع من التعزيز لنجاحه في مواجهة المشكلات ( لقد نجحت في التعامل مع الموقف ),(عندما اتحكم بأفكاري استطيع التحكم بعقلي ).  </a:t>
            </a:r>
            <a:endParaRPr lang="ar-IQ" sz="2800" dirty="0"/>
          </a:p>
        </p:txBody>
      </p:sp>
    </p:spTree>
    <p:extLst>
      <p:ext uri="{BB962C8B-B14F-4D97-AF65-F5344CB8AC3E}">
        <p14:creationId xmlns:p14="http://schemas.microsoft.com/office/powerpoint/2010/main" val="212558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4000" dirty="0" smtClean="0">
                <a:solidFill>
                  <a:schemeClr val="accent2"/>
                </a:solidFill>
              </a:rPr>
              <a:t>أساس فكرة العلاج السلوكي المعرفي هي:-</a:t>
            </a:r>
            <a:endParaRPr lang="ar-IQ" sz="4000" dirty="0">
              <a:solidFill>
                <a:schemeClr val="accent2"/>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buNone/>
            </a:pPr>
            <a:r>
              <a:rPr lang="ar-IQ" dirty="0" smtClean="0"/>
              <a:t> </a:t>
            </a:r>
          </a:p>
          <a:p>
            <a:pPr marL="0" indent="0">
              <a:buNone/>
            </a:pPr>
            <a:endParaRPr lang="ar-IQ" dirty="0"/>
          </a:p>
          <a:p>
            <a:pPr marL="0" indent="0">
              <a:buNone/>
            </a:pPr>
            <a:endParaRPr lang="ar-IQ" dirty="0" smtClean="0"/>
          </a:p>
          <a:p>
            <a:pPr marL="0" indent="0">
              <a:buNone/>
            </a:pPr>
            <a:endParaRPr lang="ar-IQ" dirty="0" smtClean="0"/>
          </a:p>
          <a:p>
            <a:pPr marL="0" indent="0">
              <a:buNone/>
            </a:pPr>
            <a:r>
              <a:rPr lang="ar-IQ" sz="2800" dirty="0" smtClean="0"/>
              <a:t>مثال \قد يفشل طالب ما في النجاح في الامتحان مما يجعله يشعر بالحزن والتوتر وتدني القيمة ولوم الذات وترديد عبارات سلبية  في حين قد لا يشكل الفشل في الامتحان عند طالب أخر اي ازعاج أو قلق .</a:t>
            </a:r>
          </a:p>
          <a:p>
            <a:pPr marL="0" indent="0">
              <a:buNone/>
            </a:pPr>
            <a:endParaRPr lang="ar-IQ" sz="2800" dirty="0"/>
          </a:p>
          <a:p>
            <a:pPr marL="0" indent="0">
              <a:buNone/>
            </a:pPr>
            <a:endParaRPr lang="ar-IQ" sz="2800" dirty="0" smtClean="0"/>
          </a:p>
          <a:p>
            <a:pPr marL="0" indent="0">
              <a:buNone/>
            </a:pPr>
            <a:endParaRPr lang="ar-IQ" sz="2800" dirty="0"/>
          </a:p>
          <a:p>
            <a:pPr marL="0" indent="0">
              <a:buNone/>
            </a:pPr>
            <a:endParaRPr lang="ar-IQ" sz="2800" dirty="0" smtClean="0"/>
          </a:p>
          <a:p>
            <a:pPr marL="0" indent="0">
              <a:buNone/>
            </a:pPr>
            <a:endParaRPr lang="ar-IQ" sz="2800" dirty="0" smtClean="0"/>
          </a:p>
        </p:txBody>
      </p:sp>
      <p:sp>
        <p:nvSpPr>
          <p:cNvPr id="5" name="شكل بيضاوي 4"/>
          <p:cNvSpPr/>
          <p:nvPr/>
        </p:nvSpPr>
        <p:spPr>
          <a:xfrm>
            <a:off x="1187624" y="1484784"/>
            <a:ext cx="6696744" cy="223224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3200" dirty="0" smtClean="0">
                <a:solidFill>
                  <a:schemeClr val="tx1"/>
                </a:solidFill>
              </a:rPr>
              <a:t>اختلافات استجابات الافراد لنفس المثير سببه وجود اختلافات في الادراك وانماط التفكير</a:t>
            </a:r>
            <a:endParaRPr lang="ar-IQ" sz="3200" dirty="0">
              <a:solidFill>
                <a:schemeClr val="tx1"/>
              </a:solidFill>
            </a:endParaRPr>
          </a:p>
        </p:txBody>
      </p:sp>
    </p:spTree>
    <p:extLst>
      <p:ext uri="{BB962C8B-B14F-4D97-AF65-F5344CB8AC3E}">
        <p14:creationId xmlns:p14="http://schemas.microsoft.com/office/powerpoint/2010/main" val="4067259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sz="2800" dirty="0" smtClean="0"/>
              <a:t>ويتمثل مخطط العملية الارشادية بالنسبة للعلاج المعرفي كما يلي :-</a:t>
            </a:r>
          </a:p>
          <a:p>
            <a:pPr algn="just"/>
            <a:r>
              <a:rPr lang="en-US" sz="2800" dirty="0" smtClean="0"/>
              <a:t>A</a:t>
            </a:r>
            <a:r>
              <a:rPr lang="ar-IQ" sz="2800" dirty="0" smtClean="0"/>
              <a:t>(الحدث\ المثير)----- </a:t>
            </a:r>
            <a:r>
              <a:rPr lang="en-US" sz="2800" dirty="0" smtClean="0"/>
              <a:t>B</a:t>
            </a:r>
            <a:r>
              <a:rPr lang="ar-IQ" sz="2800" dirty="0" smtClean="0"/>
              <a:t>(نظام الاعتقادات لدى الفرد )----- </a:t>
            </a:r>
            <a:r>
              <a:rPr lang="en-US" sz="2800" dirty="0" smtClean="0"/>
              <a:t>C</a:t>
            </a:r>
            <a:r>
              <a:rPr lang="ar-IQ" sz="2800" dirty="0" smtClean="0"/>
              <a:t>(النتائج \ السلوك)</a:t>
            </a:r>
          </a:p>
          <a:p>
            <a:pPr algn="just"/>
            <a:endParaRPr lang="ar-IQ" sz="2800" dirty="0" smtClean="0"/>
          </a:p>
          <a:p>
            <a:pPr marL="0" indent="0" algn="just">
              <a:buNone/>
            </a:pPr>
            <a:r>
              <a:rPr lang="ar-IQ" sz="2800" dirty="0" smtClean="0"/>
              <a:t> </a:t>
            </a:r>
            <a:r>
              <a:rPr lang="ar-IQ" sz="2800" dirty="0" err="1" smtClean="0"/>
              <a:t>فأذا</a:t>
            </a:r>
            <a:r>
              <a:rPr lang="ar-IQ" sz="2800" dirty="0" smtClean="0"/>
              <a:t> اردنا احداث تغيير في سلوك الفرد فيجب التدخل بالتأثير على المتغيرات المعرفية لدى الفرد والمتمثلة بالرمز </a:t>
            </a:r>
            <a:r>
              <a:rPr lang="en-US" sz="2800" dirty="0" smtClean="0"/>
              <a:t>B</a:t>
            </a:r>
            <a:r>
              <a:rPr lang="ar-IQ" sz="2800" dirty="0" smtClean="0"/>
              <a:t>.  </a:t>
            </a:r>
            <a:endParaRPr lang="ar-IQ" sz="2800" dirty="0"/>
          </a:p>
        </p:txBody>
      </p:sp>
    </p:spTree>
    <p:extLst>
      <p:ext uri="{BB962C8B-B14F-4D97-AF65-F5344CB8AC3E}">
        <p14:creationId xmlns:p14="http://schemas.microsoft.com/office/powerpoint/2010/main" val="139464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نماذج العلاج المعرفي</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ar-IQ" sz="2800" u="sng" dirty="0" smtClean="0">
                <a:solidFill>
                  <a:schemeClr val="tx2">
                    <a:lumMod val="60000"/>
                    <a:lumOff val="40000"/>
                  </a:schemeClr>
                </a:solidFill>
              </a:rPr>
              <a:t>1- العلاج العقلي العاطفي </a:t>
            </a:r>
            <a:r>
              <a:rPr lang="en-US" sz="2800" u="sng" dirty="0" smtClean="0">
                <a:solidFill>
                  <a:schemeClr val="tx2">
                    <a:lumMod val="60000"/>
                    <a:lumOff val="40000"/>
                  </a:schemeClr>
                </a:solidFill>
              </a:rPr>
              <a:t>Rational Emotional Therapy)</a:t>
            </a:r>
            <a:r>
              <a:rPr lang="ar-IQ" sz="2800" u="sng" dirty="0" smtClean="0">
                <a:solidFill>
                  <a:schemeClr val="tx2">
                    <a:lumMod val="60000"/>
                    <a:lumOff val="40000"/>
                  </a:schemeClr>
                </a:solidFill>
              </a:rPr>
              <a:t>) </a:t>
            </a:r>
          </a:p>
          <a:p>
            <a:pPr marL="0" indent="0" algn="just">
              <a:buNone/>
            </a:pPr>
            <a:r>
              <a:rPr lang="ar-IQ" sz="2800" dirty="0">
                <a:solidFill>
                  <a:schemeClr val="tx2">
                    <a:lumMod val="60000"/>
                    <a:lumOff val="40000"/>
                  </a:schemeClr>
                </a:solidFill>
              </a:rPr>
              <a:t> </a:t>
            </a:r>
            <a:r>
              <a:rPr lang="ar-IQ" sz="2800" dirty="0"/>
              <a:t> </a:t>
            </a:r>
            <a:r>
              <a:rPr lang="ar-IQ" sz="2800" dirty="0" smtClean="0"/>
              <a:t>- المؤسس البرت أليس .</a:t>
            </a:r>
          </a:p>
          <a:p>
            <a:pPr marL="0" indent="0" algn="just">
              <a:buNone/>
            </a:pPr>
            <a:r>
              <a:rPr lang="ar-IQ" sz="2800" dirty="0"/>
              <a:t>  </a:t>
            </a:r>
            <a:r>
              <a:rPr lang="ar-IQ" sz="2800" dirty="0" smtClean="0"/>
              <a:t>- الفكرة الاساسية للنظرية ( وجود ميل فطري لدى البشر للتفكير بشكل غير عقلاني وقد تلعب العوامل والمتغيرات الفسيولوجية دورا في التأثير على مثل هذا التفكير ) </a:t>
            </a:r>
          </a:p>
          <a:p>
            <a:pPr marL="0" indent="0" algn="just">
              <a:buNone/>
            </a:pPr>
            <a:r>
              <a:rPr lang="ar-IQ" sz="2800" dirty="0" smtClean="0"/>
              <a:t>وهذه الفكرة نابعة من دراسة العديد من الافراد المختلفين في الاعراق واكتشف ان هناك تشابه في طريقة التفكير بالرغم من وجود اختلافات بالثقافات والعرق والدين .</a:t>
            </a:r>
            <a:endParaRPr lang="ar-IQ" sz="2800" dirty="0"/>
          </a:p>
        </p:txBody>
      </p:sp>
    </p:spTree>
    <p:extLst>
      <p:ext uri="{BB962C8B-B14F-4D97-AF65-F5344CB8AC3E}">
        <p14:creationId xmlns:p14="http://schemas.microsoft.com/office/powerpoint/2010/main" val="3503025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الافتراضات الأساسية للنظرية :-</a:t>
            </a:r>
            <a:endParaRPr lang="ar-IQ" dirty="0">
              <a:solidFill>
                <a:srgbClr val="FF0000"/>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r>
              <a:rPr lang="ar-IQ" sz="2800" dirty="0" smtClean="0"/>
              <a:t>الافراد مسؤولون عن افكارهم وتصرفاتهم , وترتبط هذه المسؤولية بالرغبة للوصول الى السعادة .</a:t>
            </a:r>
          </a:p>
          <a:p>
            <a:pPr algn="just"/>
            <a:r>
              <a:rPr lang="ar-IQ" sz="2800" dirty="0" smtClean="0"/>
              <a:t>الطبيعة البشرية كل متكامل موجه نحو هدف.</a:t>
            </a:r>
          </a:p>
          <a:p>
            <a:pPr algn="just"/>
            <a:r>
              <a:rPr lang="ar-IQ" sz="2800" dirty="0" smtClean="0"/>
              <a:t>قبول الافراد التصورات المطلقة للصح والخطأ هو مكمن الاضطراب النفسي .</a:t>
            </a:r>
          </a:p>
          <a:p>
            <a:pPr algn="just"/>
            <a:r>
              <a:rPr lang="ar-IQ" sz="2800" dirty="0" smtClean="0"/>
              <a:t>التفكير العقلاني هو سبب في سعادة الافراد وتحقيق اهدافهم بفعالية</a:t>
            </a:r>
          </a:p>
          <a:p>
            <a:pPr algn="just"/>
            <a:r>
              <a:rPr lang="ar-IQ" sz="2800" dirty="0" smtClean="0"/>
              <a:t>للفرد ميل بيولوجي لإزعاج نفسه من خلال النزوع الى التفكير الغير العقلاني.</a:t>
            </a:r>
          </a:p>
          <a:p>
            <a:pPr algn="just"/>
            <a:r>
              <a:rPr lang="ar-IQ" sz="2800" dirty="0" smtClean="0"/>
              <a:t>للعوامل الاجتماعية دور في التأثير على الأفراد من خلال توقعات المؤسسات الاجتماعية ( المدرسة ,الاسرة ,--- )حول مستويات أدائهم </a:t>
            </a:r>
          </a:p>
          <a:p>
            <a:pPr algn="just"/>
            <a:r>
              <a:rPr lang="ar-IQ" sz="2800" dirty="0" smtClean="0"/>
              <a:t>تكمن مشكلات الافراد في انماط تفكيرهم ذات الطابع المتشدد المرتبط </a:t>
            </a:r>
            <a:r>
              <a:rPr lang="ar-IQ" sz="2800" dirty="0" err="1" smtClean="0"/>
              <a:t>بالوجوبيات</a:t>
            </a:r>
            <a:r>
              <a:rPr lang="ar-IQ" sz="2800" dirty="0" smtClean="0"/>
              <a:t> .</a:t>
            </a:r>
          </a:p>
          <a:p>
            <a:pPr algn="just"/>
            <a:endParaRPr lang="ar-IQ" sz="2800" dirty="0"/>
          </a:p>
          <a:p>
            <a:endParaRPr lang="ar-IQ" sz="2800" dirty="0" smtClean="0"/>
          </a:p>
          <a:p>
            <a:endParaRPr lang="ar-IQ" sz="2800" dirty="0"/>
          </a:p>
          <a:p>
            <a:endParaRPr lang="ar-IQ" sz="2800" dirty="0" smtClean="0"/>
          </a:p>
          <a:p>
            <a:endParaRPr lang="ar-IQ" sz="2800" dirty="0" smtClean="0"/>
          </a:p>
          <a:p>
            <a:endParaRPr lang="ar-IQ" sz="2800" dirty="0" smtClean="0"/>
          </a:p>
          <a:p>
            <a:endParaRPr lang="ar-IQ" dirty="0"/>
          </a:p>
        </p:txBody>
      </p:sp>
    </p:spTree>
    <p:extLst>
      <p:ext uri="{BB962C8B-B14F-4D97-AF65-F5344CB8AC3E}">
        <p14:creationId xmlns:p14="http://schemas.microsoft.com/office/powerpoint/2010/main" val="74311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الأفكار اللاعقلانية عند اليس </a:t>
            </a:r>
            <a:endParaRPr lang="ar-IQ" dirty="0">
              <a:solidFill>
                <a:srgbClr val="FF0000"/>
              </a:solidFill>
            </a:endParaRPr>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IQ" sz="2800" dirty="0" smtClean="0"/>
              <a:t>1- يجب ان اكون محبوبا من قبل الجميع .</a:t>
            </a:r>
          </a:p>
          <a:p>
            <a:r>
              <a:rPr lang="ar-IQ" sz="2800" dirty="0" smtClean="0"/>
              <a:t>2- يجب أن أكون مؤهلاً وكفؤاً , ومنجز لكي تكون لي قيمه .</a:t>
            </a:r>
          </a:p>
          <a:p>
            <a:r>
              <a:rPr lang="ar-IQ" sz="2800" dirty="0" smtClean="0"/>
              <a:t>3- بعض الناس شريرون ويجب أن يلاموا ويعاقبوا بشدة .</a:t>
            </a:r>
          </a:p>
          <a:p>
            <a:r>
              <a:rPr lang="ar-IQ" sz="2800" dirty="0" smtClean="0"/>
              <a:t>4- من المرعب أن لا تسير الأمور بالطريقة التي أريدها .</a:t>
            </a:r>
          </a:p>
          <a:p>
            <a:r>
              <a:rPr lang="ar-IQ" sz="2800" dirty="0" smtClean="0"/>
              <a:t>5- يجب أن يبدي الفرد اهتماما وقلقا بالأشياء الخطيرة التي لا يمكن العمل على ضبطها .</a:t>
            </a:r>
          </a:p>
          <a:p>
            <a:r>
              <a:rPr lang="ar-IQ" sz="2800" dirty="0" smtClean="0"/>
              <a:t>6- يجب على الفرد الاعتماد على طرف أخر قوي بدلا من تحمل المسؤولية .</a:t>
            </a:r>
          </a:p>
          <a:p>
            <a:r>
              <a:rPr lang="ar-IQ" sz="2800" dirty="0" smtClean="0"/>
              <a:t>7- يجب أن أقلق وأنزعج بشدة لمشكلات ومعاناة الأخرين .   </a:t>
            </a:r>
            <a:endParaRPr lang="ar-IQ" sz="2800" dirty="0"/>
          </a:p>
        </p:txBody>
      </p:sp>
    </p:spTree>
    <p:extLst>
      <p:ext uri="{BB962C8B-B14F-4D97-AF65-F5344CB8AC3E}">
        <p14:creationId xmlns:p14="http://schemas.microsoft.com/office/powerpoint/2010/main" val="2312596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ar-IQ" sz="2800" dirty="0" smtClean="0"/>
              <a:t>8- يجب أن اجد الحل الصحيح والوحيد لمشكلاتي..</a:t>
            </a:r>
          </a:p>
          <a:p>
            <a:pPr algn="just"/>
            <a:r>
              <a:rPr lang="ar-IQ" sz="2800" dirty="0" smtClean="0"/>
              <a:t>9- عدم السعادة تأتي بسبب الظروف الخارجية وليس للفرد اي سيطرة عليها .</a:t>
            </a:r>
          </a:p>
          <a:p>
            <a:pPr algn="just"/>
            <a:r>
              <a:rPr lang="ar-IQ" sz="2800" dirty="0" smtClean="0"/>
              <a:t>10- من الأسهل تجنب الصعوبات والمسؤوليات بدلاً من مواجهتها .</a:t>
            </a:r>
          </a:p>
          <a:p>
            <a:pPr algn="just"/>
            <a:r>
              <a:rPr lang="ar-IQ" sz="2800" dirty="0" smtClean="0"/>
              <a:t>11- الخبرات والأحداث السابقة تقرر سلوك الفرد الحالي .</a:t>
            </a:r>
          </a:p>
          <a:p>
            <a:pPr algn="just"/>
            <a:endParaRPr lang="ar-IQ" sz="2800" dirty="0"/>
          </a:p>
          <a:p>
            <a:pPr algn="just"/>
            <a:endParaRPr lang="ar-IQ" sz="2800" dirty="0"/>
          </a:p>
        </p:txBody>
      </p:sp>
    </p:spTree>
    <p:extLst>
      <p:ext uri="{BB962C8B-B14F-4D97-AF65-F5344CB8AC3E}">
        <p14:creationId xmlns:p14="http://schemas.microsoft.com/office/powerpoint/2010/main" val="3785497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العملية العلاجية عند أليس </a:t>
            </a:r>
            <a:endParaRPr lang="ar-IQ" dirty="0">
              <a:solidFill>
                <a:srgbClr val="FF0000"/>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514350" indent="-514350" algn="just">
              <a:buFont typeface="+mj-cs"/>
              <a:buAutoNum type="arabic2Minus"/>
            </a:pPr>
            <a:r>
              <a:rPr lang="ar-IQ" dirty="0">
                <a:solidFill>
                  <a:schemeClr val="accent4"/>
                </a:solidFill>
              </a:rPr>
              <a:t> </a:t>
            </a:r>
            <a:r>
              <a:rPr lang="ar-IQ" sz="2800" dirty="0" smtClean="0">
                <a:solidFill>
                  <a:schemeClr val="accent4">
                    <a:lumMod val="75000"/>
                  </a:schemeClr>
                </a:solidFill>
              </a:rPr>
              <a:t>الحدث</a:t>
            </a:r>
            <a:r>
              <a:rPr lang="ar-IQ" sz="2800" dirty="0" smtClean="0">
                <a:solidFill>
                  <a:schemeClr val="accent4"/>
                </a:solidFill>
              </a:rPr>
              <a:t> النشط (</a:t>
            </a:r>
            <a:r>
              <a:rPr lang="en-US" sz="2800" dirty="0" smtClean="0">
                <a:solidFill>
                  <a:schemeClr val="accent4"/>
                </a:solidFill>
              </a:rPr>
              <a:t> </a:t>
            </a:r>
            <a:r>
              <a:rPr lang="en-US" sz="2800" dirty="0">
                <a:solidFill>
                  <a:schemeClr val="accent4"/>
                </a:solidFill>
              </a:rPr>
              <a:t> </a:t>
            </a:r>
            <a:r>
              <a:rPr lang="en-US" sz="2800" dirty="0" smtClean="0">
                <a:solidFill>
                  <a:schemeClr val="accent4"/>
                </a:solidFill>
              </a:rPr>
              <a:t>Active Event  </a:t>
            </a:r>
            <a:r>
              <a:rPr lang="ar-IQ" sz="2800" dirty="0" smtClean="0">
                <a:solidFill>
                  <a:schemeClr val="accent4"/>
                </a:solidFill>
              </a:rPr>
              <a:t>) :  </a:t>
            </a:r>
            <a:r>
              <a:rPr lang="ar-IQ" sz="2800" dirty="0" smtClean="0"/>
              <a:t>هو عبارة عن موقف أو حادث تعرض له الفرد وقد ينطوي على الفقدان أو الفشل أو الخسارة .</a:t>
            </a:r>
          </a:p>
          <a:p>
            <a:pPr marL="0" indent="0" algn="just">
              <a:buNone/>
            </a:pPr>
            <a:r>
              <a:rPr lang="ar-IQ" sz="2800" dirty="0" smtClean="0">
                <a:solidFill>
                  <a:schemeClr val="accent4">
                    <a:lumMod val="75000"/>
                  </a:schemeClr>
                </a:solidFill>
              </a:rPr>
              <a:t>ب -المعتقدات (</a:t>
            </a:r>
            <a:r>
              <a:rPr lang="en-US" sz="2800" dirty="0" smtClean="0">
                <a:solidFill>
                  <a:schemeClr val="accent4">
                    <a:lumMod val="75000"/>
                  </a:schemeClr>
                </a:solidFill>
              </a:rPr>
              <a:t> Belief System</a:t>
            </a:r>
            <a:r>
              <a:rPr lang="ar-IQ" sz="2800" dirty="0" smtClean="0">
                <a:solidFill>
                  <a:schemeClr val="accent4">
                    <a:lumMod val="75000"/>
                  </a:schemeClr>
                </a:solidFill>
              </a:rPr>
              <a:t>) : </a:t>
            </a:r>
            <a:r>
              <a:rPr lang="ar-IQ" sz="2800" dirty="0" smtClean="0"/>
              <a:t>هي عبارة عن الافكار والمعتقدات والتخيلات التي يحملها الفرد ضمن المنظومة المعرفية.</a:t>
            </a:r>
          </a:p>
          <a:p>
            <a:pPr marL="0" indent="0" algn="just">
              <a:buNone/>
            </a:pPr>
            <a:endParaRPr lang="ar-IQ" sz="2800" dirty="0" smtClean="0"/>
          </a:p>
          <a:p>
            <a:pPr marL="0" indent="0" algn="just">
              <a:buNone/>
            </a:pPr>
            <a:r>
              <a:rPr lang="ar-IQ" sz="2800" dirty="0" smtClean="0">
                <a:solidFill>
                  <a:schemeClr val="accent4">
                    <a:lumMod val="75000"/>
                  </a:schemeClr>
                </a:solidFill>
              </a:rPr>
              <a:t>ج – الحالة الانفعالية اللاحقة ( </a:t>
            </a:r>
            <a:r>
              <a:rPr lang="en-US" sz="2800" dirty="0" err="1" smtClean="0">
                <a:solidFill>
                  <a:schemeClr val="accent4">
                    <a:lumMod val="75000"/>
                  </a:schemeClr>
                </a:solidFill>
              </a:rPr>
              <a:t>Conquences</a:t>
            </a:r>
            <a:r>
              <a:rPr lang="ar-IQ" sz="2800" dirty="0" smtClean="0">
                <a:solidFill>
                  <a:schemeClr val="accent4">
                    <a:lumMod val="75000"/>
                  </a:schemeClr>
                </a:solidFill>
              </a:rPr>
              <a:t>) : </a:t>
            </a:r>
            <a:r>
              <a:rPr lang="ar-IQ" sz="2800" dirty="0" smtClean="0"/>
              <a:t>هي عبارة عن مشاعر القلق أو التوتر أو الانزعاج أو الاكتئاب التي يشعر بها الفرد بسبب تدخل محتوياته المعرفية في التأثير على أدراك الحدث النشط . </a:t>
            </a:r>
            <a:r>
              <a:rPr lang="ar-IQ" sz="2800" dirty="0" smtClean="0">
                <a:solidFill>
                  <a:schemeClr val="accent4">
                    <a:lumMod val="75000"/>
                  </a:schemeClr>
                </a:solidFill>
              </a:rPr>
              <a:t> </a:t>
            </a:r>
          </a:p>
          <a:p>
            <a:pPr marL="514350" indent="-514350" algn="just">
              <a:buFont typeface="+mj-cs"/>
              <a:buAutoNum type="arabic2Minus"/>
            </a:pPr>
            <a:endParaRPr lang="ar-IQ" sz="2800" dirty="0" smtClean="0">
              <a:solidFill>
                <a:schemeClr val="accent4">
                  <a:lumMod val="75000"/>
                </a:schemeClr>
              </a:solidFill>
            </a:endParaRPr>
          </a:p>
          <a:p>
            <a:pPr marL="0" indent="0" algn="just">
              <a:buNone/>
            </a:pPr>
            <a:endParaRPr lang="ar-IQ" dirty="0" smtClean="0">
              <a:solidFill>
                <a:schemeClr val="accent4"/>
              </a:solidFill>
            </a:endParaRPr>
          </a:p>
          <a:p>
            <a:pPr marL="0" indent="0">
              <a:buNone/>
            </a:pPr>
            <a:endParaRPr lang="ar-IQ" dirty="0">
              <a:solidFill>
                <a:schemeClr val="accent4"/>
              </a:solidFill>
            </a:endParaRPr>
          </a:p>
        </p:txBody>
      </p:sp>
    </p:spTree>
    <p:extLst>
      <p:ext uri="{BB962C8B-B14F-4D97-AF65-F5344CB8AC3E}">
        <p14:creationId xmlns:p14="http://schemas.microsoft.com/office/powerpoint/2010/main" val="2211115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1550</Words>
  <Application>Microsoft Office PowerPoint</Application>
  <PresentationFormat>عرض على الشاشة (3:4)‏</PresentationFormat>
  <Paragraphs>155</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تعديل السلوك المعرفي Cognitive Behavior Modification</vt:lpstr>
      <vt:lpstr>بدايات العلاج السلوكي المعرفي </vt:lpstr>
      <vt:lpstr>أساس فكرة العلاج السلوكي المعرفي هي:-</vt:lpstr>
      <vt:lpstr>عرض تقديمي في PowerPoint</vt:lpstr>
      <vt:lpstr>نماذج العلاج المعرفي</vt:lpstr>
      <vt:lpstr>الافتراضات الأساسية للنظرية :-</vt:lpstr>
      <vt:lpstr>الأفكار اللاعقلانية عند اليس </vt:lpstr>
      <vt:lpstr>عرض تقديمي في PowerPoint</vt:lpstr>
      <vt:lpstr>العملية العلاجية عند أليس </vt:lpstr>
      <vt:lpstr>استراتيجية العلاج عند اليس : </vt:lpstr>
      <vt:lpstr>2- العلاج المعرفي ( Cognitive Therapy) </vt:lpstr>
      <vt:lpstr>افتراضات النظرية :- </vt:lpstr>
      <vt:lpstr>مخطط اكتساب الافكار المعرفية</vt:lpstr>
      <vt:lpstr>مصطلحات النظرية .</vt:lpstr>
      <vt:lpstr>ميزات الأبنية المعرفية :- </vt:lpstr>
      <vt:lpstr>عرض تقديمي في PowerPoint</vt:lpstr>
      <vt:lpstr>عرض تقديمي في PowerPoint</vt:lpstr>
      <vt:lpstr>عرض تقديمي في PowerPoint</vt:lpstr>
      <vt:lpstr>استراتيجية عمل نظرية العلاج المعرفي :-</vt:lpstr>
      <vt:lpstr>العلاقة بين الأفكار وأنماط السلوك</vt:lpstr>
      <vt:lpstr>الفرق بين العلاج السلوكي والعلاج المعرفي </vt:lpstr>
      <vt:lpstr>التحصين ضد التوتر(. Stress Inculation) </vt:lpstr>
      <vt:lpstr>إجراءات أسلو ب التحصين ضد التوتر:- </vt:lpstr>
      <vt:lpstr>مراحل التعامل مع الموقف الضاغط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السلوك المعرفي</dc:title>
  <dc:creator>almasar</dc:creator>
  <cp:lastModifiedBy>almasar</cp:lastModifiedBy>
  <cp:revision>74</cp:revision>
  <dcterms:created xsi:type="dcterms:W3CDTF">2017-12-07T18:38:44Z</dcterms:created>
  <dcterms:modified xsi:type="dcterms:W3CDTF">2017-12-11T16:10:01Z</dcterms:modified>
</cp:coreProperties>
</file>